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1" r:id="rId4"/>
    <p:sldId id="271" r:id="rId5"/>
    <p:sldId id="272" r:id="rId6"/>
    <p:sldId id="273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5D6B"/>
    <a:srgbClr val="1E3255"/>
    <a:srgbClr val="61D8D4"/>
    <a:srgbClr val="91F7FA"/>
    <a:srgbClr val="28AAAF"/>
    <a:srgbClr val="67EA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481"/>
    <p:restoredTop sz="94694"/>
  </p:normalViewPr>
  <p:slideViewPr>
    <p:cSldViewPr snapToGrid="0">
      <p:cViewPr>
        <p:scale>
          <a:sx n="75" d="100"/>
          <a:sy n="75" d="100"/>
        </p:scale>
        <p:origin x="1181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B0810D-19B5-3348-BCCC-3545734AECA9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113EFB-99FC-724F-8647-2328F98F09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397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13EFB-99FC-724F-8647-2328F98F099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0566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113EFB-99FC-724F-8647-2328F98F099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03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73A018D-562C-4474-2C02-C5587466CC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915FDE-E2B5-2D49-EB30-CA4233FE8E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05398" y="2562019"/>
            <a:ext cx="6751984" cy="2387600"/>
          </a:xfrm>
        </p:spPr>
        <p:txBody>
          <a:bodyPr anchor="b">
            <a:noAutofit/>
          </a:bodyPr>
          <a:lstStyle>
            <a:lvl1pPr algn="l">
              <a:defRPr sz="6300" b="1" i="0" baseline="0">
                <a:solidFill>
                  <a:schemeClr val="bg1"/>
                </a:solidFill>
                <a:latin typeface="Helvetica Neue" panose="02000503000000020004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98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EBAE65-97CB-7195-BD38-459AFCAD9E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b="1115"/>
          <a:stretch>
            <a:fillRect/>
          </a:stretch>
        </p:blipFill>
        <p:spPr>
          <a:xfrm>
            <a:off x="-69574" y="7661"/>
            <a:ext cx="12344400" cy="692985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915FDE-E2B5-2D49-EB30-CA4233FE8E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8850" y="2015367"/>
            <a:ext cx="6374300" cy="2387600"/>
          </a:xfrm>
        </p:spPr>
        <p:txBody>
          <a:bodyPr anchor="b">
            <a:noAutofit/>
          </a:bodyPr>
          <a:lstStyle>
            <a:lvl1pPr algn="l">
              <a:defRPr sz="6300" b="1" i="0" baseline="0">
                <a:solidFill>
                  <a:srgbClr val="1E3255"/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930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 SLID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0DC51AE-B882-AF73-614D-FC1921525E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5DDC6C-8CDF-0AEA-7F48-CB1A6D495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45" y="1450930"/>
            <a:ext cx="6311081" cy="1325563"/>
          </a:xfrm>
        </p:spPr>
        <p:txBody>
          <a:bodyPr/>
          <a:lstStyle>
            <a:lvl1pPr>
              <a:defRPr b="1" i="0" cap="all" baseline="0">
                <a:solidFill>
                  <a:srgbClr val="1E325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0C1E7-D2E2-1B40-1A48-0A4C9969C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345" y="3022929"/>
            <a:ext cx="5227983" cy="3123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380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0839E4A-28B0-1FD2-BD07-7C1B083494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90CE42-441D-922C-4840-ECAF6E2CF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1274" y="3396049"/>
            <a:ext cx="6500381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Helvetica Neue Medium" panose="0200050300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3B2944A-38B5-0FFC-B9CF-62BD10910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1274" y="1909537"/>
            <a:ext cx="6311081" cy="1325563"/>
          </a:xfrm>
        </p:spPr>
        <p:txBody>
          <a:bodyPr/>
          <a:lstStyle>
            <a:lvl1pPr>
              <a:defRPr b="1" i="0" cap="all" baseline="0">
                <a:solidFill>
                  <a:srgbClr val="67EAC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0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D5C10BB-9597-C8DF-4938-E56FD11CFA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3C51EF2-0F72-8576-21FC-F91884D50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0459" y="1290292"/>
            <a:ext cx="6311081" cy="1325563"/>
          </a:xfrm>
        </p:spPr>
        <p:txBody>
          <a:bodyPr/>
          <a:lstStyle>
            <a:lvl1pPr>
              <a:defRPr b="1" i="0" cap="all" baseline="0">
                <a:solidFill>
                  <a:srgbClr val="165D6B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EF9AFFC-4CFA-ADB2-146F-F0F09950D6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0459" y="2862291"/>
            <a:ext cx="6311081" cy="3123562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>
              <a:defRPr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>
              <a:defRPr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>
              <a:defRPr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>
              <a:defRPr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949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CE4809B-A04C-7B7E-20AF-2A8FFE8DCB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DC088E70-6718-7B70-28E3-BA12E3A72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6383" y="2896671"/>
            <a:ext cx="6311081" cy="1325563"/>
          </a:xfrm>
        </p:spPr>
        <p:txBody>
          <a:bodyPr>
            <a:noAutofit/>
          </a:bodyPr>
          <a:lstStyle>
            <a:lvl1pPr algn="ctr">
              <a:defRPr sz="6000" b="1" i="0" cap="all" baseline="0">
                <a:solidFill>
                  <a:srgbClr val="165D6B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840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A0E7E64-0174-9C02-58F4-974B0816CD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47737EE-704F-E164-4CB7-276CD01C1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7515" y="3120081"/>
            <a:ext cx="6125730" cy="1500187"/>
          </a:xfrm>
        </p:spPr>
        <p:txBody>
          <a:bodyPr/>
          <a:lstStyle>
            <a:lvl1pPr marL="0" indent="0">
              <a:buNone/>
              <a:defRPr sz="2400" baseline="0">
                <a:solidFill>
                  <a:schemeClr val="bg1"/>
                </a:solidFill>
                <a:latin typeface="Helvetica Neue Medium" panose="0200050300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5753D9EB-6681-32EF-5469-DB13898B1644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1128756" y="1209846"/>
            <a:ext cx="3299254" cy="402941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F8C1439-B610-A178-EEFD-259AB1F3B1DE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1106920" y="5418438"/>
            <a:ext cx="3321090" cy="735227"/>
          </a:xfrm>
        </p:spPr>
        <p:txBody>
          <a:bodyPr>
            <a:normAutofit/>
          </a:bodyPr>
          <a:lstStyle>
            <a:lvl1pPr marL="0" indent="0" algn="ctr">
              <a:buNone/>
              <a:defRPr sz="1200" baseline="0">
                <a:solidFill>
                  <a:schemeClr val="bg1"/>
                </a:solidFill>
                <a:latin typeface="Helvetica Neue Light" panose="02000403000000020004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8D6BCFF-8A72-3B45-6E65-731540C2B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515" y="1209846"/>
            <a:ext cx="6311081" cy="1325563"/>
          </a:xfrm>
        </p:spPr>
        <p:txBody>
          <a:bodyPr/>
          <a:lstStyle>
            <a:lvl1pPr>
              <a:defRPr b="1" i="0" cap="all" baseline="0">
                <a:solidFill>
                  <a:srgbClr val="67EACA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3814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EXT SLIDE 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26B1A46-80AC-EBBC-DAA9-9A0F9658CD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578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B3652FA-E400-853D-A261-54AC5BA165A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612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B04F45-9B14-89B5-584E-CB796CBBF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876CF6-DAEB-19C7-5937-986B82889E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C541D-B388-1FFA-73FE-0974AB2C55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9D1F6C-57ED-5345-B930-C75776237452}" type="datetimeFigureOut">
              <a:rPr lang="en-US" smtClean="0"/>
              <a:t>1/2/2026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667A0-5709-299A-28D5-BF6D9E0D210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6AECB3-E027-CD06-0202-D5E9F101ED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E2131AE-5E2E-0B4B-8530-6A0B26635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D35EF5-3E5A-8073-6888-4981111990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Just say </a:t>
            </a:r>
            <a:r>
              <a:rPr lang="en-GB" dirty="0">
                <a:solidFill>
                  <a:srgbClr val="67EACA"/>
                </a:solidFill>
              </a:rPr>
              <a:t>no</a:t>
            </a:r>
            <a:r>
              <a:rPr lang="en-GB" dirty="0"/>
              <a:t> to the ‘just-in-case’ cannula.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956A1B-21BA-0DA7-A346-2AE233E62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228" y="3119169"/>
            <a:ext cx="1472541" cy="12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825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F3EB7-24C4-ACA9-BB21-C6428A495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1393" y="2467631"/>
            <a:ext cx="6973432" cy="1325563"/>
          </a:xfrm>
        </p:spPr>
        <p:txBody>
          <a:bodyPr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Cannulation pack &amp; IV trolley design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99448C0-66F7-34D1-A69A-7D33F8354EFF}"/>
              </a:ext>
            </a:extLst>
          </p:cNvPr>
          <p:cNvSpPr txBox="1">
            <a:spLocks/>
          </p:cNvSpPr>
          <p:nvPr/>
        </p:nvSpPr>
        <p:spPr>
          <a:xfrm>
            <a:off x="407178" y="5532437"/>
            <a:ext cx="236258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 cap="all" baseline="0">
                <a:solidFill>
                  <a:srgbClr val="1E3255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sz="4800" cap="none" dirty="0">
                <a:solidFill>
                  <a:srgbClr val="67EACA"/>
                </a:solidFill>
              </a:rPr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987736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DA00F34-022A-F895-EBC8-C71780D20192}"/>
              </a:ext>
            </a:extLst>
          </p:cNvPr>
          <p:cNvCxnSpPr/>
          <p:nvPr/>
        </p:nvCxnSpPr>
        <p:spPr>
          <a:xfrm>
            <a:off x="213756" y="6228149"/>
            <a:ext cx="1039090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D568F46-357E-4ECA-871A-DB258F8B9615}"/>
              </a:ext>
            </a:extLst>
          </p:cNvPr>
          <p:cNvSpPr txBox="1"/>
          <p:nvPr/>
        </p:nvSpPr>
        <p:spPr>
          <a:xfrm>
            <a:off x="-295530" y="368240"/>
            <a:ext cx="5261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AU" sz="2800" b="1" i="0" u="none" strike="noStrike" dirty="0">
                <a:solidFill>
                  <a:srgbClr val="1F38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Cannulation Packs</a:t>
            </a:r>
            <a:endParaRPr lang="en-AU" sz="2800" dirty="0">
              <a:solidFill>
                <a:srgbClr val="165D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693C6-83BA-4F79-9741-3C25FF4438F9}"/>
              </a:ext>
            </a:extLst>
          </p:cNvPr>
          <p:cNvSpPr txBox="1"/>
          <p:nvPr/>
        </p:nvSpPr>
        <p:spPr>
          <a:xfrm>
            <a:off x="1859510" y="1375661"/>
            <a:ext cx="3771901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400" b="1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Old Pack 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en-US" b="0" dirty="0">
              <a:solidFill>
                <a:srgbClr val="165D6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1E32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US" sz="1400" b="0" i="0" u="none" strike="noStrike" dirty="0">
                <a:solidFill>
                  <a:srgbClr val="1E325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ith elements of sterile and non-sterile items all intermixed together</a:t>
            </a:r>
            <a:endParaRPr lang="en-US" sz="1400" b="0" dirty="0">
              <a:solidFill>
                <a:srgbClr val="1E325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US" dirty="0"/>
            </a:br>
            <a:endParaRPr lang="en-A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A1452F2-410E-464A-9053-46A8575A1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4868" y="2626891"/>
            <a:ext cx="2903575" cy="217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4F310877-D75F-4FA8-8DD6-C06911A34B84}"/>
              </a:ext>
            </a:extLst>
          </p:cNvPr>
          <p:cNvSpPr/>
          <p:nvPr/>
        </p:nvSpPr>
        <p:spPr>
          <a:xfrm>
            <a:off x="5438639" y="3105151"/>
            <a:ext cx="552450" cy="647698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DE6FBF3-3D72-40F1-AF96-EB418452D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535" y="3421893"/>
            <a:ext cx="2821220" cy="213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05F2325-CE70-4402-BECD-337D44D97057}"/>
              </a:ext>
            </a:extLst>
          </p:cNvPr>
          <p:cNvSpPr txBox="1"/>
          <p:nvPr/>
        </p:nvSpPr>
        <p:spPr>
          <a:xfrm>
            <a:off x="6424380" y="563707"/>
            <a:ext cx="6098458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165D6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Improved &amp; simplified pack</a:t>
            </a:r>
            <a:endParaRPr kumimoji="0" lang="en-US" altLang="en-US" sz="2400" b="0" i="0" u="none" strike="noStrike" cap="none" normalizeH="0" baseline="0" dirty="0">
              <a:ln>
                <a:noFill/>
              </a:ln>
              <a:solidFill>
                <a:srgbClr val="165D6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rgbClr val="165D6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Pack improvements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165D6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165D6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Use a more secure dressing than Tegaderm (e.g., IV3000)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165D6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different brand of swab stick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165D6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Include a positive-pressure J-loop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rgbClr val="165D6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400" b="1" i="0" u="none" strike="noStrike" cap="none" normalizeH="0" baseline="0" dirty="0">
                <a:ln>
                  <a:noFill/>
                </a:ln>
                <a:solidFill>
                  <a:srgbClr val="165D6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Items to be added by staff</a:t>
            </a:r>
            <a:endParaRPr kumimoji="0" lang="en-US" altLang="en-US" sz="1400" b="0" i="0" u="none" strike="noStrike" cap="none" normalizeH="0" baseline="0" dirty="0">
              <a:ln>
                <a:noFill/>
              </a:ln>
              <a:solidFill>
                <a:srgbClr val="165D6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165D6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tourniquet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165D6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10ml syringe and saline amp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rgbClr val="165D6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chosen cannula</a:t>
            </a:r>
          </a:p>
        </p:txBody>
      </p:sp>
    </p:spTree>
    <p:extLst>
      <p:ext uri="{BB962C8B-B14F-4D97-AF65-F5344CB8AC3E}">
        <p14:creationId xmlns:p14="http://schemas.microsoft.com/office/powerpoint/2010/main" val="2808573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4AF071-7AE0-4A28-B057-2EF453417D98}"/>
              </a:ext>
            </a:extLst>
          </p:cNvPr>
          <p:cNvSpPr txBox="1"/>
          <p:nvPr/>
        </p:nvSpPr>
        <p:spPr>
          <a:xfrm>
            <a:off x="223520" y="402022"/>
            <a:ext cx="6096000" cy="5663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2800" b="1" i="0" u="none" strike="noStrike" dirty="0">
                <a:solidFill>
                  <a:srgbClr val="1F386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Change of the IV trolley</a:t>
            </a:r>
            <a:endParaRPr lang="en-US" sz="28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 </a:t>
            </a:r>
            <a:endParaRPr lang="en-US" b="0" dirty="0">
              <a:effectLst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b="1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Visual Reminder</a:t>
            </a:r>
            <a:endParaRPr lang="en-US" dirty="0">
              <a:solidFill>
                <a:srgbClr val="165D6B"/>
              </a:solidFill>
              <a:latin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Placing </a:t>
            </a:r>
            <a:r>
              <a:rPr lang="en-US" sz="1800" b="0" i="0" u="none" strike="noStrike" dirty="0" err="1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venepuncture</a:t>
            </a:r>
            <a:r>
              <a:rPr lang="en-US" sz="1800" b="0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 at the top of the trolley serves as a clear, immediate prompt for staff to consider it first.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solidFill>
                <a:srgbClr val="165D6B"/>
              </a:solidFill>
              <a:effectLst/>
              <a:latin typeface="Arial" panose="020B0604020202020204" pitchFamily="34" charset="0"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b="0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800" b="1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Increased Accessibility</a:t>
            </a:r>
            <a:endParaRPr lang="en-US" dirty="0">
              <a:solidFill>
                <a:srgbClr val="165D6B"/>
              </a:solidFill>
              <a:latin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By positioning </a:t>
            </a:r>
            <a:r>
              <a:rPr lang="en-US" sz="1800" b="0" i="0" u="none" strike="noStrike" dirty="0" err="1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venepuncture</a:t>
            </a:r>
            <a:r>
              <a:rPr lang="en-US" sz="1800" b="0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 supplies at the front, it becomes the most accessible option, reducing the impulse to cannulation.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solidFill>
                <a:srgbClr val="165D6B"/>
              </a:solidFill>
              <a:effectLst/>
              <a:latin typeface="Arial" panose="020B0604020202020204" pitchFamily="34" charset="0"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en-US" sz="1800" b="1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Encourages Best Practice</a:t>
            </a:r>
            <a:endParaRPr lang="en-US" dirty="0">
              <a:solidFill>
                <a:srgbClr val="165D6B"/>
              </a:solidFill>
              <a:latin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r>
              <a:rPr lang="en-US" sz="1800" b="0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Reinforces the idea that </a:t>
            </a:r>
            <a:r>
              <a:rPr lang="en-US" sz="1800" b="0" i="0" u="none" strike="noStrike" dirty="0" err="1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venepuncture</a:t>
            </a:r>
            <a:r>
              <a:rPr lang="en-US" sz="1800" b="0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 is the preferred first step, promoting a shift in clinical habits.</a:t>
            </a:r>
          </a:p>
          <a:p>
            <a:pPr rtl="0" fontAlgn="base">
              <a:spcBef>
                <a:spcPts val="0"/>
              </a:spcBef>
              <a:spcAft>
                <a:spcPts val="0"/>
              </a:spcAft>
            </a:pPr>
            <a:endParaRPr lang="en-US" sz="1800" b="0" i="0" u="none" strike="noStrike" dirty="0">
              <a:solidFill>
                <a:srgbClr val="165D6B"/>
              </a:solidFill>
              <a:effectLst/>
              <a:latin typeface="Arial" panose="020B0604020202020204" pitchFamily="34" charset="0"/>
            </a:endParaRPr>
          </a:p>
          <a:p>
            <a:pPr marL="285750" indent="-285750" rtl="0" fontAlgn="base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en-US" sz="1800" b="1" i="0" u="none" strike="noStrike" dirty="0" err="1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Minimises</a:t>
            </a:r>
            <a:r>
              <a:rPr lang="en-US" sz="1800" b="1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 Unnecessary Cannulation</a:t>
            </a:r>
            <a:endParaRPr lang="en-US" dirty="0">
              <a:solidFill>
                <a:srgbClr val="165D6B"/>
              </a:solidFill>
              <a:latin typeface="Arial" panose="020B0604020202020204" pitchFamily="34" charset="0"/>
            </a:endParaRPr>
          </a:p>
          <a:p>
            <a:pPr rtl="0" fontAlgn="base">
              <a:spcBef>
                <a:spcPts val="0"/>
              </a:spcBef>
              <a:spcAft>
                <a:spcPts val="1200"/>
              </a:spcAft>
            </a:pPr>
            <a:r>
              <a:rPr lang="en-US" sz="1800" b="0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Reduces the tendency to use PIVCs 'just in case' by highlighting </a:t>
            </a:r>
            <a:r>
              <a:rPr lang="en-US" sz="1800" b="0" i="0" u="none" strike="noStrike" dirty="0" err="1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venepuncture</a:t>
            </a:r>
            <a:r>
              <a:rPr lang="en-US" sz="1800" b="0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 as a simpler, less invasive first-line approach.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F840BBB-912D-405C-BCD0-664A110BB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8439" y="707067"/>
            <a:ext cx="2702917" cy="3615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E965E5D-E211-4BBB-8585-97B1BBB17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0276" y="1853748"/>
            <a:ext cx="2513564" cy="3361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2224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E1F747B-9D20-4558-9A9E-7805C94248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36" y="802877"/>
            <a:ext cx="3631700" cy="472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E1880BD0-6A7A-46D8-B307-456157A73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6846" y="802877"/>
            <a:ext cx="3631701" cy="472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4310E043-C056-420D-88F7-B69F2DBC16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7057" y="1679058"/>
            <a:ext cx="3544712" cy="2750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5884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9D9D064-82A6-4D56-9672-150CF92542AE}"/>
              </a:ext>
            </a:extLst>
          </p:cNvPr>
          <p:cNvSpPr txBox="1"/>
          <p:nvPr/>
        </p:nvSpPr>
        <p:spPr>
          <a:xfrm>
            <a:off x="2743200" y="729373"/>
            <a:ext cx="760984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AU" sz="3200" b="1" i="0" u="none" strike="noStrike" dirty="0">
                <a:solidFill>
                  <a:srgbClr val="1E325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PIVC insertion vs Venepuncture</a:t>
            </a:r>
            <a:endParaRPr lang="en-AU" sz="3200" b="1" dirty="0">
              <a:solidFill>
                <a:srgbClr val="1E3255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en-AU" dirty="0"/>
            </a:br>
            <a:endParaRPr lang="en-AU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54755603-6570-4CA6-BB9C-644F3DE8F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055" y="3043848"/>
            <a:ext cx="3715385" cy="2787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E12249EC-17B7-4AA2-94B5-E99DEC7415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5"/>
          <a:stretch/>
        </p:blipFill>
        <p:spPr bwMode="auto">
          <a:xfrm>
            <a:off x="6355595" y="3043848"/>
            <a:ext cx="3831710" cy="2787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A654868-D21F-43D0-8F6B-C56A3DE1EA52}"/>
              </a:ext>
            </a:extLst>
          </p:cNvPr>
          <p:cNvSpPr txBox="1"/>
          <p:nvPr/>
        </p:nvSpPr>
        <p:spPr>
          <a:xfrm>
            <a:off x="1815843" y="2005685"/>
            <a:ext cx="1503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AU" sz="2400" b="1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AU$5.21</a:t>
            </a:r>
            <a:endParaRPr lang="en-AU" sz="2400" b="1" dirty="0">
              <a:solidFill>
                <a:srgbClr val="165D6B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D99E2A3A-F336-44A6-BE76-6C21CEAF2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851" y="1647388"/>
            <a:ext cx="1185149" cy="1178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B2538CA-5FDE-4D8B-AC7D-1CF021234F51}"/>
              </a:ext>
            </a:extLst>
          </p:cNvPr>
          <p:cNvSpPr txBox="1"/>
          <p:nvPr/>
        </p:nvSpPr>
        <p:spPr>
          <a:xfrm>
            <a:off x="6983604" y="2114784"/>
            <a:ext cx="14168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2400" b="1" i="0" u="none" strike="noStrike" dirty="0">
                <a:solidFill>
                  <a:srgbClr val="165D6B"/>
                </a:solidFill>
                <a:effectLst/>
                <a:latin typeface="Arial" panose="020B0604020202020204" pitchFamily="34" charset="0"/>
              </a:rPr>
              <a:t>AU$2.35</a:t>
            </a:r>
            <a:endParaRPr lang="en-AU" sz="2400" b="1" dirty="0">
              <a:solidFill>
                <a:srgbClr val="165D6B"/>
              </a:solidFill>
            </a:endParaRPr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B70E6C1E-9645-46C1-850B-E38EC1684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081" y="1776231"/>
            <a:ext cx="1134236" cy="113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D274D65-585B-4388-ABAE-9367C7509F31}"/>
              </a:ext>
            </a:extLst>
          </p:cNvPr>
          <p:cNvSpPr txBox="1"/>
          <p:nvPr/>
        </p:nvSpPr>
        <p:spPr>
          <a:xfrm>
            <a:off x="2730243" y="5918871"/>
            <a:ext cx="1178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4000" b="1" i="0" u="none" strike="noStrike" dirty="0">
                <a:solidFill>
                  <a:srgbClr val="C00000"/>
                </a:solidFill>
                <a:effectLst/>
                <a:latin typeface="Arial" panose="020B0604020202020204" pitchFamily="34" charset="0"/>
              </a:rPr>
              <a:t>x2</a:t>
            </a:r>
            <a:endParaRPr lang="en-A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051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99771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IMPROV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E3356"/>
      </a:accent1>
      <a:accent2>
        <a:srgbClr val="55A9AE"/>
      </a:accent2>
      <a:accent3>
        <a:srgbClr val="C13A2B"/>
      </a:accent3>
      <a:accent4>
        <a:srgbClr val="165D6B"/>
      </a:accent4>
      <a:accent5>
        <a:srgbClr val="67E9C9"/>
      </a:accent5>
      <a:accent6>
        <a:srgbClr val="F7EFD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4887</TotalTime>
  <Words>190</Words>
  <Application>Microsoft Office PowerPoint</Application>
  <PresentationFormat>Widescreen</PresentationFormat>
  <Paragraphs>39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Aptos</vt:lpstr>
      <vt:lpstr>Aptos Display</vt:lpstr>
      <vt:lpstr>Arial</vt:lpstr>
      <vt:lpstr>Helvetica</vt:lpstr>
      <vt:lpstr>Helvetica Neue</vt:lpstr>
      <vt:lpstr>Helvetica Neue Light</vt:lpstr>
      <vt:lpstr>Helvetica Neue Medium</vt:lpstr>
      <vt:lpstr>Wingdings</vt:lpstr>
      <vt:lpstr>Office Theme</vt:lpstr>
      <vt:lpstr>Just say no to the ‘just-in-case’ cannula.</vt:lpstr>
      <vt:lpstr>Cannulation pack &amp; IV trolley design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Just say no to the ‘just-in-case’ cannula.</dc:title>
  <dc:creator>Pip Tweed</dc:creator>
  <cp:lastModifiedBy>Sundy Ni-Yen Yang</cp:lastModifiedBy>
  <cp:revision>62</cp:revision>
  <dcterms:created xsi:type="dcterms:W3CDTF">2025-07-14T23:34:36Z</dcterms:created>
  <dcterms:modified xsi:type="dcterms:W3CDTF">2026-01-02T04:46:15Z</dcterms:modified>
</cp:coreProperties>
</file>