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embeddedFontLst>
    <p:embeddedFont>
      <p:font typeface="Play"/>
      <p:regular r:id="rId25"/>
      <p:bold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Helvetica Neue"/>
      <p:regular r:id="rId31"/>
      <p:bold r:id="rId32"/>
      <p:italic r:id="rId33"/>
      <p:boldItalic r:id="rId34"/>
    </p:embeddedFont>
    <p:embeddedFont>
      <p:font typeface="Helvetica Neue Ligh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9" roundtripDataSignature="AMtx7miTSrz7U2nuE3HUpZO3297rSKtX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lay-bold.fntdata"/><Relationship Id="rId25" Type="http://schemas.openxmlformats.org/officeDocument/2006/relationships/font" Target="fonts/Play-regular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HelveticaNeue-regular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7.xml"/><Relationship Id="rId33" Type="http://schemas.openxmlformats.org/officeDocument/2006/relationships/font" Target="fonts/HelveticaNeue-italic.fntdata"/><Relationship Id="rId10" Type="http://schemas.openxmlformats.org/officeDocument/2006/relationships/slide" Target="slides/slide6.xml"/><Relationship Id="rId32" Type="http://schemas.openxmlformats.org/officeDocument/2006/relationships/font" Target="fonts/HelveticaNeue-bold.fntdata"/><Relationship Id="rId13" Type="http://schemas.openxmlformats.org/officeDocument/2006/relationships/slide" Target="slides/slide9.xml"/><Relationship Id="rId35" Type="http://schemas.openxmlformats.org/officeDocument/2006/relationships/font" Target="fonts/HelveticaNeueLight-regular.fntdata"/><Relationship Id="rId12" Type="http://schemas.openxmlformats.org/officeDocument/2006/relationships/slide" Target="slides/slide8.xml"/><Relationship Id="rId34" Type="http://schemas.openxmlformats.org/officeDocument/2006/relationships/font" Target="fonts/HelveticaNeue-boldItalic.fntdata"/><Relationship Id="rId15" Type="http://schemas.openxmlformats.org/officeDocument/2006/relationships/slide" Target="slides/slide11.xml"/><Relationship Id="rId37" Type="http://schemas.openxmlformats.org/officeDocument/2006/relationships/font" Target="fonts/HelveticaNeueLight-italic.fntdata"/><Relationship Id="rId14" Type="http://schemas.openxmlformats.org/officeDocument/2006/relationships/slide" Target="slides/slide10.xml"/><Relationship Id="rId36" Type="http://schemas.openxmlformats.org/officeDocument/2006/relationships/font" Target="fonts/HelveticaNeueLight-bold.fntdata"/><Relationship Id="rId17" Type="http://schemas.openxmlformats.org/officeDocument/2006/relationships/slide" Target="slides/slide13.xml"/><Relationship Id="rId39" Type="http://customschemas.google.com/relationships/presentationmetadata" Target="metadata"/><Relationship Id="rId16" Type="http://schemas.openxmlformats.org/officeDocument/2006/relationships/slide" Target="slides/slide12.xml"/><Relationship Id="rId38" Type="http://schemas.openxmlformats.org/officeDocument/2006/relationships/font" Target="fonts/HelveticaNeueLight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">
  <p:cSld name="Title Slide B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2"/>
          <p:cNvPicPr preferRelativeResize="0"/>
          <p:nvPr/>
        </p:nvPicPr>
        <p:blipFill rotWithShape="1">
          <a:blip r:embed="rId2">
            <a:alphaModFix/>
          </a:blip>
          <a:srcRect b="1115" l="0" r="0" t="0"/>
          <a:stretch/>
        </p:blipFill>
        <p:spPr>
          <a:xfrm>
            <a:off x="-69574" y="7661"/>
            <a:ext cx="12344400" cy="692985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2"/>
          <p:cNvSpPr txBox="1"/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b="1" i="0" sz="63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A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3"/>
          <p:cNvSpPr txBox="1"/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" type="body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SLIDE">
  <p:cSld name="SECTION BREAK 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4"/>
          <p:cNvSpPr txBox="1"/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b="1" i="0" sz="600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 WITH LOGO">
  <p:cSld name="END SLIDE WITH LOG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">
  <p:cSld name="Title Slide A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9" name="Google Shape;29;p26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b="1" i="0" sz="6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B">
  <p:cSld name="TEXT SLIDE B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2" name="Google Shape;32;p27"/>
          <p:cNvSpPr txBox="1"/>
          <p:nvPr>
            <p:ph idx="1" type="body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3" name="Google Shape;33;p27"/>
          <p:cNvSpPr txBox="1"/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C">
  <p:cSld name="TEXT SLIDE C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6" name="Google Shape;36;p28"/>
          <p:cNvSpPr txBox="1"/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8"/>
          <p:cNvSpPr txBox="1"/>
          <p:nvPr>
            <p:ph idx="1" type="body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MAGE SLIDE">
  <p:cSld name="TEXT AND IMAGE SLID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0" name="Google Shape;40;p29"/>
          <p:cNvSpPr txBox="1"/>
          <p:nvPr>
            <p:ph idx="1" type="body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1" name="Google Shape;41;p29"/>
          <p:cNvSpPr/>
          <p:nvPr>
            <p:ph idx="2" type="pic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29"/>
          <p:cNvSpPr txBox="1"/>
          <p:nvPr>
            <p:ph idx="3" type="body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3" name="Google Shape;43;p29"/>
          <p:cNvSpPr txBox="1"/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D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30.png"/><Relationship Id="rId5" Type="http://schemas.openxmlformats.org/officeDocument/2006/relationships/image" Target="../media/image18.png"/><Relationship Id="rId6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1.png"/><Relationship Id="rId4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Relationship Id="rId5" Type="http://schemas.openxmlformats.org/officeDocument/2006/relationships/image" Target="../media/image31.png"/><Relationship Id="rId6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6.png"/><Relationship Id="rId5" Type="http://schemas.openxmlformats.org/officeDocument/2006/relationships/image" Target="../media/image38.png"/><Relationship Id="rId6" Type="http://schemas.openxmlformats.org/officeDocument/2006/relationships/image" Target="../media/image35.png"/><Relationship Id="rId7" Type="http://schemas.openxmlformats.org/officeDocument/2006/relationships/image" Target="../media/image3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"/>
          <p:cNvSpPr txBox="1"/>
          <p:nvPr>
            <p:ph type="ctrTitle"/>
          </p:nvPr>
        </p:nvSpPr>
        <p:spPr>
          <a:xfrm>
            <a:off x="2968225" y="2235200"/>
            <a:ext cx="663891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</a:pPr>
            <a:r>
              <a:rPr lang="en-AU"/>
              <a:t>Just say </a:t>
            </a:r>
            <a:r>
              <a:rPr lang="en-AU">
                <a:solidFill>
                  <a:srgbClr val="28AAAF"/>
                </a:solidFill>
              </a:rPr>
              <a:t>no</a:t>
            </a:r>
            <a:r>
              <a:rPr lang="en-AU"/>
              <a:t> to the ‘just-in-case’ cannula.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>
            <p:ph type="title"/>
          </p:nvPr>
        </p:nvSpPr>
        <p:spPr>
          <a:xfrm>
            <a:off x="5085218" y="1486556"/>
            <a:ext cx="573675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</a:pPr>
            <a:r>
              <a:rPr lang="en-AU"/>
              <a:t>DOCUMENTATION OF PIVC</a:t>
            </a:r>
            <a:endParaRPr/>
          </a:p>
        </p:txBody>
      </p:sp>
      <p:sp>
        <p:nvSpPr>
          <p:cNvPr id="57" name="Google Shape;57;p2"/>
          <p:cNvSpPr txBox="1"/>
          <p:nvPr/>
        </p:nvSpPr>
        <p:spPr>
          <a:xfrm>
            <a:off x="407178" y="5532437"/>
            <a:ext cx="236258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800"/>
              <a:buFont typeface="Helvetica Neue"/>
              <a:buNone/>
            </a:pPr>
            <a:r>
              <a:rPr b="1" i="0" lang="en-AU" sz="4800" u="none" cap="none" strike="noStrik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INDEX</a:t>
            </a:r>
            <a:endParaRPr/>
          </a:p>
        </p:txBody>
      </p:sp>
      <p:sp>
        <p:nvSpPr>
          <p:cNvPr id="58" name="Google Shape;58;p2"/>
          <p:cNvSpPr txBox="1"/>
          <p:nvPr>
            <p:ph idx="1" type="body"/>
          </p:nvPr>
        </p:nvSpPr>
        <p:spPr>
          <a:xfrm>
            <a:off x="5168345" y="3022929"/>
            <a:ext cx="6537880" cy="1396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2800"/>
              <a:buNone/>
            </a:pPr>
            <a:r>
              <a:rPr lang="en-AU">
                <a:solidFill>
                  <a:srgbClr val="165D6B"/>
                </a:solidFill>
              </a:rPr>
              <a:t>To reflect the implementation of iDECIDED within the electronic medical record (EMR) system</a:t>
            </a:r>
            <a:endParaRPr>
              <a:solidFill>
                <a:srgbClr val="165D6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/>
          <p:nvPr>
            <p:ph type="title"/>
          </p:nvPr>
        </p:nvSpPr>
        <p:spPr>
          <a:xfrm>
            <a:off x="838200" y="395653"/>
            <a:ext cx="10515600" cy="1022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/>
              <a:t>BACKGROUND</a:t>
            </a:r>
            <a:endParaRPr/>
          </a:p>
        </p:txBody>
      </p:sp>
      <p:pic>
        <p:nvPicPr>
          <p:cNvPr id="64" name="Google Shape;6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3934" y="1418602"/>
            <a:ext cx="8292681" cy="480069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"/>
          <p:cNvSpPr txBox="1"/>
          <p:nvPr/>
        </p:nvSpPr>
        <p:spPr>
          <a:xfrm>
            <a:off x="5838825" y="6277681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A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https://www.avatargroup.org.au/i-decided.html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>
            <p:ph type="title"/>
          </p:nvPr>
        </p:nvSpPr>
        <p:spPr>
          <a:xfrm>
            <a:off x="1838325" y="519478"/>
            <a:ext cx="8515350" cy="1022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HAS </a:t>
            </a:r>
            <a:r>
              <a:rPr lang="en-AU" sz="4400">
                <a:solidFill>
                  <a:srgbClr val="FF0000"/>
                </a:solidFill>
              </a:rPr>
              <a:t>NOT</a:t>
            </a:r>
            <a:r>
              <a:rPr lang="en-AU" sz="4400"/>
              <a:t> CHANGED – POLICIES &amp; PROCEDURES</a:t>
            </a:r>
            <a:endParaRPr sz="4400"/>
          </a:p>
        </p:txBody>
      </p:sp>
      <p:sp>
        <p:nvSpPr>
          <p:cNvPr id="72" name="Google Shape;72;p4"/>
          <p:cNvSpPr txBox="1"/>
          <p:nvPr/>
        </p:nvSpPr>
        <p:spPr>
          <a:xfrm>
            <a:off x="1838325" y="2114060"/>
            <a:ext cx="8896350" cy="4094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BFF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165D6B"/>
                </a:solidFill>
                <a:latin typeface="Montserrat"/>
                <a:ea typeface="Montserrat"/>
                <a:cs typeface="Montserrat"/>
                <a:sym typeface="Montserrat"/>
              </a:rPr>
              <a:t>Peripheral Intravenous Cannula (PIVC) Insertion, Assessment and Management </a:t>
            </a:r>
            <a:r>
              <a:rPr b="1" lang="en-AU" sz="2800">
                <a:solidFill>
                  <a:srgbClr val="165D6B"/>
                </a:solidFill>
                <a:latin typeface="Montserrat"/>
                <a:ea typeface="Montserrat"/>
                <a:cs typeface="Montserrat"/>
                <a:sym typeface="Montserrat"/>
              </a:rPr>
              <a:t>(Adult)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800">
              <a:solidFill>
                <a:srgbClr val="165D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BFF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165D6B"/>
                </a:solidFill>
                <a:latin typeface="Montserrat"/>
                <a:ea typeface="Montserrat"/>
                <a:cs typeface="Montserrat"/>
                <a:sym typeface="Montserrat"/>
              </a:rPr>
              <a:t>Peripheral intravenous (IV) device insertion and management </a:t>
            </a:r>
            <a:r>
              <a:rPr b="1" lang="en-AU" sz="2800">
                <a:solidFill>
                  <a:srgbClr val="165D6B"/>
                </a:solidFill>
                <a:latin typeface="Montserrat"/>
                <a:ea typeface="Montserrat"/>
                <a:cs typeface="Montserrat"/>
                <a:sym typeface="Montserrat"/>
              </a:rPr>
              <a:t>(Paediatrics)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800">
              <a:solidFill>
                <a:srgbClr val="165D6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BFF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165D6B"/>
                </a:solidFill>
                <a:latin typeface="Montserrat"/>
                <a:ea typeface="Montserrat"/>
                <a:cs typeface="Montserrat"/>
                <a:sym typeface="Montserrat"/>
              </a:rPr>
              <a:t>Peripheral Intravenous Catheter Insertion and Management </a:t>
            </a:r>
            <a:r>
              <a:rPr b="1" lang="en-AU" sz="2800">
                <a:solidFill>
                  <a:srgbClr val="165D6B"/>
                </a:solidFill>
                <a:latin typeface="Montserrat"/>
                <a:ea typeface="Montserrat"/>
                <a:cs typeface="Montserrat"/>
                <a:sym typeface="Montserrat"/>
              </a:rPr>
              <a:t>(Neonatal)</a:t>
            </a:r>
            <a:endParaRPr b="1" sz="2800">
              <a:solidFill>
                <a:srgbClr val="165D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"/>
          <p:cNvSpPr txBox="1"/>
          <p:nvPr>
            <p:ph type="title"/>
          </p:nvPr>
        </p:nvSpPr>
        <p:spPr>
          <a:xfrm>
            <a:off x="2581275" y="782368"/>
            <a:ext cx="8515350" cy="1022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DOCUMENTATION IN EMR</a:t>
            </a:r>
            <a:endParaRPr sz="4400"/>
          </a:p>
        </p:txBody>
      </p:sp>
      <p:sp>
        <p:nvSpPr>
          <p:cNvPr id="78" name="Google Shape;78;p5"/>
          <p:cNvSpPr txBox="1"/>
          <p:nvPr/>
        </p:nvSpPr>
        <p:spPr>
          <a:xfrm>
            <a:off x="3787140" y="2201188"/>
            <a:ext cx="4522470" cy="970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A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Streamlined, simplified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A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Utilising evidence-based tool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0036" y="3475842"/>
            <a:ext cx="3362325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"/>
          <p:cNvSpPr txBox="1"/>
          <p:nvPr/>
        </p:nvSpPr>
        <p:spPr>
          <a:xfrm>
            <a:off x="1419925" y="3108662"/>
            <a:ext cx="8101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en-AU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OLD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9816" y="3615008"/>
            <a:ext cx="3381375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5"/>
          <p:cNvSpPr txBox="1"/>
          <p:nvPr/>
        </p:nvSpPr>
        <p:spPr>
          <a:xfrm>
            <a:off x="6394883" y="3190796"/>
            <a:ext cx="81011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1800"/>
              <a:buFont typeface="Arial"/>
              <a:buNone/>
            </a:pPr>
            <a:r>
              <a:rPr b="1" lang="en-AU" sz="18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2270558" y="3021045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7204994" y="3155879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"/>
          <p:cNvSpPr txBox="1"/>
          <p:nvPr>
            <p:ph type="title"/>
          </p:nvPr>
        </p:nvSpPr>
        <p:spPr>
          <a:xfrm>
            <a:off x="2581275" y="325343"/>
            <a:ext cx="6953250" cy="1022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000"/>
              <a:t>WHAT </a:t>
            </a:r>
            <a:r>
              <a:rPr lang="en-AU" sz="4000">
                <a:solidFill>
                  <a:srgbClr val="92D050"/>
                </a:solidFill>
              </a:rPr>
              <a:t>HAS</a:t>
            </a:r>
            <a:r>
              <a:rPr lang="en-AU" sz="4000"/>
              <a:t> CHANGED – DYNAMIC GROUP LABEL</a:t>
            </a:r>
            <a:endParaRPr sz="4000"/>
          </a:p>
        </p:txBody>
      </p:sp>
      <p:pic>
        <p:nvPicPr>
          <p:cNvPr id="90" name="Google Shape;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1275" y="2354970"/>
            <a:ext cx="2900362" cy="412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7622" y="2255826"/>
            <a:ext cx="2900362" cy="422683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6"/>
          <p:cNvSpPr/>
          <p:nvPr/>
        </p:nvSpPr>
        <p:spPr>
          <a:xfrm>
            <a:off x="2581275" y="174391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6477622" y="1774899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/>
          <p:nvPr>
            <p:ph type="title"/>
          </p:nvPr>
        </p:nvSpPr>
        <p:spPr>
          <a:xfrm>
            <a:off x="2581275" y="325343"/>
            <a:ext cx="6953250" cy="1022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ACTIVITY &gt; IDENTIFY</a:t>
            </a:r>
            <a:endParaRPr sz="4400"/>
          </a:p>
        </p:txBody>
      </p:sp>
      <p:sp>
        <p:nvSpPr>
          <p:cNvPr id="99" name="Google Shape;99;p7"/>
          <p:cNvSpPr/>
          <p:nvPr/>
        </p:nvSpPr>
        <p:spPr>
          <a:xfrm>
            <a:off x="2257425" y="191536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2257425" y="4637421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4328" y="2546935"/>
            <a:ext cx="4720696" cy="1075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7425" y="5281317"/>
            <a:ext cx="5811061" cy="1057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 txBox="1"/>
          <p:nvPr>
            <p:ph type="title"/>
          </p:nvPr>
        </p:nvSpPr>
        <p:spPr>
          <a:xfrm>
            <a:off x="581025" y="325343"/>
            <a:ext cx="11115675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INDICATION &gt; DOES PATIENT NEED THE DEVICE</a:t>
            </a:r>
            <a:endParaRPr sz="4400"/>
          </a:p>
        </p:txBody>
      </p:sp>
      <p:sp>
        <p:nvSpPr>
          <p:cNvPr id="108" name="Google Shape;108;p8"/>
          <p:cNvSpPr/>
          <p:nvPr/>
        </p:nvSpPr>
        <p:spPr>
          <a:xfrm>
            <a:off x="325503" y="2708924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09" name="Google Shape;109;p8"/>
          <p:cNvSpPr/>
          <p:nvPr/>
        </p:nvSpPr>
        <p:spPr>
          <a:xfrm>
            <a:off x="5891325" y="2708924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5503" y="3134562"/>
            <a:ext cx="5028526" cy="2346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1325" y="3134562"/>
            <a:ext cx="5211933" cy="195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/>
          <p:nvPr>
            <p:ph type="title"/>
          </p:nvPr>
        </p:nvSpPr>
        <p:spPr>
          <a:xfrm>
            <a:off x="885825" y="325343"/>
            <a:ext cx="10420349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</a:t>
            </a:r>
            <a:br>
              <a:rPr lang="en-AU" sz="4400"/>
            </a:br>
            <a:r>
              <a:rPr lang="en-AU" sz="4400"/>
              <a:t>LINE CARE &gt; EFFECTIVE FUNCTION</a:t>
            </a:r>
            <a:endParaRPr sz="4400"/>
          </a:p>
        </p:txBody>
      </p:sp>
      <p:sp>
        <p:nvSpPr>
          <p:cNvPr id="117" name="Google Shape;117;p9"/>
          <p:cNvSpPr/>
          <p:nvPr/>
        </p:nvSpPr>
        <p:spPr>
          <a:xfrm>
            <a:off x="1114600" y="239635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18" name="Google Shape;118;p9"/>
          <p:cNvSpPr/>
          <p:nvPr/>
        </p:nvSpPr>
        <p:spPr>
          <a:xfrm>
            <a:off x="6680422" y="2396352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150" y="2931956"/>
            <a:ext cx="4641888" cy="2226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5857" y="2976424"/>
            <a:ext cx="4810317" cy="159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3150" y="5226873"/>
            <a:ext cx="4641888" cy="69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"/>
          <p:cNvSpPr txBox="1"/>
          <p:nvPr>
            <p:ph type="title"/>
          </p:nvPr>
        </p:nvSpPr>
        <p:spPr>
          <a:xfrm>
            <a:off x="885825" y="325343"/>
            <a:ext cx="10420349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SITE CONDITION &gt; COMPLICATION FREE</a:t>
            </a:r>
            <a:endParaRPr sz="4400"/>
          </a:p>
        </p:txBody>
      </p:sp>
      <p:sp>
        <p:nvSpPr>
          <p:cNvPr id="127" name="Google Shape;127;p10"/>
          <p:cNvSpPr/>
          <p:nvPr/>
        </p:nvSpPr>
        <p:spPr>
          <a:xfrm>
            <a:off x="1114600" y="239635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28" name="Google Shape;128;p10"/>
          <p:cNvSpPr/>
          <p:nvPr/>
        </p:nvSpPr>
        <p:spPr>
          <a:xfrm>
            <a:off x="6680422" y="2396352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4153" y="2945113"/>
            <a:ext cx="3960077" cy="31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6860" y="3019576"/>
            <a:ext cx="4285814" cy="172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92218" y="4901512"/>
            <a:ext cx="3863268" cy="149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 txBox="1"/>
          <p:nvPr>
            <p:ph type="title"/>
          </p:nvPr>
        </p:nvSpPr>
        <p:spPr>
          <a:xfrm>
            <a:off x="885825" y="325343"/>
            <a:ext cx="10420349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INSERTED AS PER POLICY &gt; INFECTION PREVENTION</a:t>
            </a:r>
            <a:endParaRPr sz="4400"/>
          </a:p>
        </p:txBody>
      </p:sp>
      <p:sp>
        <p:nvSpPr>
          <p:cNvPr id="137" name="Google Shape;137;p11"/>
          <p:cNvSpPr/>
          <p:nvPr/>
        </p:nvSpPr>
        <p:spPr>
          <a:xfrm>
            <a:off x="1114600" y="239635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38" name="Google Shape;138;p11"/>
          <p:cNvSpPr/>
          <p:nvPr/>
        </p:nvSpPr>
        <p:spPr>
          <a:xfrm>
            <a:off x="6680422" y="2396352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0042" y="2962719"/>
            <a:ext cx="4422383" cy="6713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600" y="2962719"/>
            <a:ext cx="4422383" cy="466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1610" y="3834573"/>
            <a:ext cx="2733853" cy="1963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2"/>
          <p:cNvSpPr txBox="1"/>
          <p:nvPr>
            <p:ph type="title"/>
          </p:nvPr>
        </p:nvSpPr>
        <p:spPr>
          <a:xfrm>
            <a:off x="885825" y="325343"/>
            <a:ext cx="10420349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DRESSING (MULTIPLE) &gt; DRESSING &amp; SECUREMENT</a:t>
            </a:r>
            <a:endParaRPr sz="4400"/>
          </a:p>
        </p:txBody>
      </p:sp>
      <p:sp>
        <p:nvSpPr>
          <p:cNvPr id="147" name="Google Shape;147;p12"/>
          <p:cNvSpPr/>
          <p:nvPr/>
        </p:nvSpPr>
        <p:spPr>
          <a:xfrm>
            <a:off x="1114600" y="239635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48" name="Google Shape;148;p12"/>
          <p:cNvSpPr/>
          <p:nvPr/>
        </p:nvSpPr>
        <p:spPr>
          <a:xfrm>
            <a:off x="6680422" y="2396352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4600" y="2930979"/>
            <a:ext cx="3780840" cy="866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600" y="3890956"/>
            <a:ext cx="3780840" cy="39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4600" y="4364454"/>
            <a:ext cx="3780840" cy="86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67307" y="2877342"/>
            <a:ext cx="4711379" cy="174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type="title"/>
          </p:nvPr>
        </p:nvSpPr>
        <p:spPr>
          <a:xfrm>
            <a:off x="952500" y="553943"/>
            <a:ext cx="10420349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PATIENT RESPONSE &gt; EDUCATE &amp; EVALUATE</a:t>
            </a:r>
            <a:endParaRPr sz="4400"/>
          </a:p>
        </p:txBody>
      </p:sp>
      <p:sp>
        <p:nvSpPr>
          <p:cNvPr id="158" name="Google Shape;158;p13"/>
          <p:cNvSpPr/>
          <p:nvPr/>
        </p:nvSpPr>
        <p:spPr>
          <a:xfrm>
            <a:off x="1114600" y="2948010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6680422" y="2948010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5314" y="3429000"/>
            <a:ext cx="5092075" cy="654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4600" y="3429001"/>
            <a:ext cx="3579206" cy="643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"/>
          <p:cNvSpPr txBox="1"/>
          <p:nvPr>
            <p:ph type="title"/>
          </p:nvPr>
        </p:nvSpPr>
        <p:spPr>
          <a:xfrm>
            <a:off x="1114600" y="0"/>
            <a:ext cx="10420349" cy="1957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– DOCUMENT THE DECISION</a:t>
            </a:r>
            <a:endParaRPr sz="4400"/>
          </a:p>
        </p:txBody>
      </p:sp>
      <p:sp>
        <p:nvSpPr>
          <p:cNvPr id="167" name="Google Shape;167;p14"/>
          <p:cNvSpPr/>
          <p:nvPr/>
        </p:nvSpPr>
        <p:spPr>
          <a:xfrm>
            <a:off x="385392" y="1995235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68" name="Google Shape;168;p14"/>
          <p:cNvSpPr/>
          <p:nvPr/>
        </p:nvSpPr>
        <p:spPr>
          <a:xfrm>
            <a:off x="5943600" y="1933654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3600" y="2400451"/>
            <a:ext cx="4690109" cy="73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3600" y="3347717"/>
            <a:ext cx="4690109" cy="2037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9419" y="5489610"/>
            <a:ext cx="4868255" cy="75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5392" y="2470070"/>
            <a:ext cx="4068391" cy="114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5392" y="3605149"/>
            <a:ext cx="4595557" cy="1112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5392" y="4775672"/>
            <a:ext cx="3871838" cy="1939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5"/>
          <p:cNvSpPr txBox="1"/>
          <p:nvPr>
            <p:ph type="title"/>
          </p:nvPr>
        </p:nvSpPr>
        <p:spPr>
          <a:xfrm>
            <a:off x="733425" y="221254"/>
            <a:ext cx="10420349" cy="1773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WHAT </a:t>
            </a:r>
            <a:r>
              <a:rPr lang="en-AU" sz="4400">
                <a:solidFill>
                  <a:srgbClr val="92D050"/>
                </a:solidFill>
              </a:rPr>
              <a:t>HAS</a:t>
            </a:r>
            <a:r>
              <a:rPr lang="en-AU" sz="4400"/>
              <a:t> CHANGED </a:t>
            </a:r>
            <a:r>
              <a:rPr lang="en-AU" sz="4000"/>
              <a:t>– </a:t>
            </a:r>
            <a:r>
              <a:rPr lang="en-AU" sz="4000" u="sng"/>
              <a:t>NICU</a:t>
            </a:r>
            <a:r>
              <a:rPr lang="en-AU" sz="4000"/>
              <a:t> – PUMP PRESSURES &amp; ALARMS</a:t>
            </a:r>
            <a:endParaRPr sz="4000"/>
          </a:p>
        </p:txBody>
      </p:sp>
      <p:sp>
        <p:nvSpPr>
          <p:cNvPr id="180" name="Google Shape;180;p15"/>
          <p:cNvSpPr/>
          <p:nvPr/>
        </p:nvSpPr>
        <p:spPr>
          <a:xfrm>
            <a:off x="499693" y="2509585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181" name="Google Shape;181;p15"/>
          <p:cNvSpPr/>
          <p:nvPr/>
        </p:nvSpPr>
        <p:spPr>
          <a:xfrm>
            <a:off x="6057901" y="2448004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5"/>
          <p:cNvPicPr preferRelativeResize="0"/>
          <p:nvPr/>
        </p:nvPicPr>
        <p:blipFill rotWithShape="1">
          <a:blip r:embed="rId3">
            <a:alphaModFix/>
          </a:blip>
          <a:srcRect b="35045" l="0" r="0" t="26846"/>
          <a:stretch/>
        </p:blipFill>
        <p:spPr>
          <a:xfrm>
            <a:off x="6096000" y="3184823"/>
            <a:ext cx="5172075" cy="126682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5"/>
          <p:cNvSpPr txBox="1"/>
          <p:nvPr/>
        </p:nvSpPr>
        <p:spPr>
          <a:xfrm>
            <a:off x="6096000" y="4604647"/>
            <a:ext cx="5105400" cy="809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A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Pump pressure and alarms will only show for patients in a </a:t>
            </a:r>
            <a:r>
              <a:rPr b="1" i="1" lang="en-A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MCH NICU bed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900" y="3148852"/>
            <a:ext cx="4295775" cy="12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5"/>
          <p:cNvSpPr txBox="1"/>
          <p:nvPr/>
        </p:nvSpPr>
        <p:spPr>
          <a:xfrm>
            <a:off x="304800" y="4604647"/>
            <a:ext cx="5105400" cy="809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1" lang="en-A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Pump pressure </a:t>
            </a:r>
            <a:r>
              <a:rPr i="1" lang="en-AU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alarms</a:t>
            </a:r>
            <a:r>
              <a:rPr i="1" lang="en-A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only showed for patients </a:t>
            </a:r>
            <a:r>
              <a:rPr b="1" i="1" lang="en-A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 than 1 year old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"/>
          <p:cNvSpPr txBox="1"/>
          <p:nvPr>
            <p:ph type="title"/>
          </p:nvPr>
        </p:nvSpPr>
        <p:spPr>
          <a:xfrm>
            <a:off x="838200" y="395653"/>
            <a:ext cx="10515600" cy="122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4400"/>
              <a:t>EMR VISIBILITY</a:t>
            </a:r>
            <a:endParaRPr sz="4400"/>
          </a:p>
        </p:txBody>
      </p:sp>
      <p:sp>
        <p:nvSpPr>
          <p:cNvPr id="192" name="Google Shape;192;p16"/>
          <p:cNvSpPr txBox="1"/>
          <p:nvPr/>
        </p:nvSpPr>
        <p:spPr>
          <a:xfrm>
            <a:off x="838200" y="1752110"/>
            <a:ext cx="10515600" cy="4094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lang="en-AU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Unchanged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CLO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Mpages</a:t>
            </a:r>
            <a:endParaRPr sz="2800">
              <a:solidFill>
                <a:srgbClr val="165D6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Results Review</a:t>
            </a:r>
            <a:endParaRPr/>
          </a:p>
          <a:p>
            <a:pPr indent="-762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Arial"/>
              <a:buNone/>
            </a:pPr>
            <a:r>
              <a:rPr b="1" lang="en-AU" sz="28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A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LaunchPoint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762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8226" y="5494172"/>
            <a:ext cx="3832788" cy="705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77868" y="751803"/>
            <a:ext cx="2583786" cy="1865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67675" y="203135"/>
            <a:ext cx="3392146" cy="2532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14161" y="2870949"/>
            <a:ext cx="5157698" cy="182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"/>
          <p:cNvSpPr txBox="1"/>
          <p:nvPr>
            <p:ph type="title"/>
          </p:nvPr>
        </p:nvSpPr>
        <p:spPr>
          <a:xfrm>
            <a:off x="838200" y="395653"/>
            <a:ext cx="10515600" cy="122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AU" sz="5400"/>
              <a:t>INTERACTIVE VIEW - IVIEW</a:t>
            </a:r>
            <a:endParaRPr sz="5400"/>
          </a:p>
        </p:txBody>
      </p:sp>
      <p:sp>
        <p:nvSpPr>
          <p:cNvPr id="203" name="Google Shape;203;p17"/>
          <p:cNvSpPr txBox="1"/>
          <p:nvPr/>
        </p:nvSpPr>
        <p:spPr>
          <a:xfrm>
            <a:off x="838200" y="1752110"/>
            <a:ext cx="10515600" cy="4094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Everywhere that currently has Peripheral IV will now have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“Peripheral IV – iDECIDED”</a:t>
            </a:r>
            <a:endParaRPr/>
          </a:p>
        </p:txBody>
      </p:sp>
      <p:pic>
        <p:nvPicPr>
          <p:cNvPr id="204" name="Google Shape;2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9843" y="3093282"/>
            <a:ext cx="340042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91525" y="3038913"/>
            <a:ext cx="296227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7196" y="3093282"/>
            <a:ext cx="292417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92372" y="4446269"/>
            <a:ext cx="291465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33846" y="4444288"/>
            <a:ext cx="2428875" cy="9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"/>
          <p:cNvSpPr txBox="1"/>
          <p:nvPr>
            <p:ph type="title"/>
          </p:nvPr>
        </p:nvSpPr>
        <p:spPr>
          <a:xfrm>
            <a:off x="838200" y="395653"/>
            <a:ext cx="10515600" cy="122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59259"/>
              <a:buFont typeface="Arial"/>
              <a:buNone/>
            </a:pPr>
            <a:r>
              <a:rPr lang="en-AU"/>
              <a:t>TRANSITIONING FROM </a:t>
            </a:r>
            <a:r>
              <a:rPr lang="en-AU">
                <a:solidFill>
                  <a:srgbClr val="FF0000"/>
                </a:solidFill>
              </a:rPr>
              <a:t>OLD</a:t>
            </a:r>
            <a:r>
              <a:rPr lang="en-AU"/>
              <a:t> TO </a:t>
            </a:r>
            <a:r>
              <a:rPr lang="en-AU">
                <a:solidFill>
                  <a:srgbClr val="00B050"/>
                </a:solidFill>
              </a:rPr>
              <a:t>NEW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838200" y="2086676"/>
            <a:ext cx="10515600" cy="4094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A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Existing PIVCS </a:t>
            </a:r>
            <a:r>
              <a:rPr b="1" lang="en-AU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(inserted or documented </a:t>
            </a:r>
            <a:r>
              <a:rPr b="1" lang="en-AU" sz="18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prior</a:t>
            </a:r>
            <a:r>
              <a:rPr b="1" lang="en-AU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to this EMR change)</a:t>
            </a:r>
            <a:r>
              <a:rPr lang="en-AU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2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Continue documentation in the current dynamic group.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Discontinue when removed as per current process.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A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New PIVCs </a:t>
            </a:r>
            <a:r>
              <a:rPr b="1" lang="en-AU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(inserted or documented </a:t>
            </a:r>
            <a:r>
              <a:rPr b="1" lang="en-AU" sz="18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after</a:t>
            </a:r>
            <a:r>
              <a:rPr b="1" lang="en-AU"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this EMR):</a:t>
            </a:r>
            <a:endParaRPr sz="28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Use the new IDECIDED dynamic group.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AU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Do NOT duplicate the same PIVCs.</a:t>
            </a:r>
            <a:endParaRPr/>
          </a:p>
        </p:txBody>
      </p:sp>
      <p:sp>
        <p:nvSpPr>
          <p:cNvPr id="216" name="Google Shape;216;p18"/>
          <p:cNvSpPr/>
          <p:nvPr/>
        </p:nvSpPr>
        <p:spPr>
          <a:xfrm>
            <a:off x="8081592" y="2212872"/>
            <a:ext cx="1524000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</a:t>
            </a:r>
            <a:endParaRPr/>
          </a:p>
        </p:txBody>
      </p:sp>
      <p:sp>
        <p:nvSpPr>
          <p:cNvPr id="217" name="Google Shape;217;p18"/>
          <p:cNvSpPr/>
          <p:nvPr/>
        </p:nvSpPr>
        <p:spPr>
          <a:xfrm>
            <a:off x="6667500" y="4353004"/>
            <a:ext cx="3133103" cy="367924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A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Peripheral IV - iDECIDED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8"/>
          <p:cNvSpPr txBox="1"/>
          <p:nvPr/>
        </p:nvSpPr>
        <p:spPr>
          <a:xfrm>
            <a:off x="723767" y="5903100"/>
            <a:ext cx="9896608" cy="809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100000"/>
              <a:buFont typeface="Arial"/>
              <a:buNone/>
            </a:pPr>
            <a:r>
              <a:rPr b="1" lang="en-AU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Planned Go Live: afternoon of Tuesday 19</a:t>
            </a:r>
            <a:r>
              <a:rPr b="1" baseline="30000" lang="en-AU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lang="en-AU" sz="3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Nov 2024</a:t>
            </a:r>
            <a:endParaRPr sz="1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 txBox="1"/>
          <p:nvPr/>
        </p:nvSpPr>
        <p:spPr>
          <a:xfrm>
            <a:off x="838200" y="973721"/>
            <a:ext cx="10515600" cy="122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i="0" lang="en-AU" sz="600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MESSAGES</a:t>
            </a:r>
            <a:endParaRPr b="1" i="0" sz="6000" cap="none">
              <a:solidFill>
                <a:srgbClr val="165D6B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1248104" y="2340883"/>
            <a:ext cx="10515600" cy="4094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 Similar content, different appearance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 More streamlined and user friendly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 Utilising evidenced based documentation tools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 Promotes early removal of unnecessary PIVCs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 Reduces complications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en-AU" sz="2800">
                <a:solidFill>
                  <a:srgbClr val="165D6B"/>
                </a:solidFill>
                <a:latin typeface="Arial"/>
                <a:ea typeface="Arial"/>
                <a:cs typeface="Arial"/>
                <a:sym typeface="Arial"/>
              </a:rPr>
              <a:t> Transition from OLD to NEW documentation, do NOT duplicate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2025-07-14T23:34:36Z</dcterms:created>
  <dc:creator>Pip Tweed</dc:creator>
</cp:coreProperties>
</file>