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306" r:id="rId3"/>
    <p:sldId id="309" r:id="rId4"/>
    <p:sldId id="259" r:id="rId5"/>
    <p:sldId id="260" r:id="rId6"/>
    <p:sldId id="308" r:id="rId7"/>
    <p:sldId id="262" r:id="rId8"/>
    <p:sldId id="263" r:id="rId9"/>
    <p:sldId id="264" r:id="rId10"/>
    <p:sldId id="265" r:id="rId11"/>
    <p:sldId id="266" r:id="rId12"/>
    <p:sldId id="267"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255"/>
    <a:srgbClr val="165D6B"/>
    <a:srgbClr val="61D8D4"/>
    <a:srgbClr val="91F7FA"/>
    <a:srgbClr val="28AAAF"/>
    <a:srgbClr val="67EA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81"/>
    <p:restoredTop sz="76972" autoAdjust="0"/>
  </p:normalViewPr>
  <p:slideViewPr>
    <p:cSldViewPr snapToGrid="0">
      <p:cViewPr varScale="1">
        <p:scale>
          <a:sx n="65" d="100"/>
          <a:sy n="65" d="100"/>
        </p:scale>
        <p:origin x="156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B0810D-19B5-3348-BCCC-3545734AECA9}"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113EFB-99FC-724F-8647-2328F98F0996}" type="slidenum">
              <a:rPr lang="en-US" smtClean="0"/>
              <a:t>‹#›</a:t>
            </a:fld>
            <a:endParaRPr lang="en-US"/>
          </a:p>
        </p:txBody>
      </p:sp>
    </p:spTree>
    <p:extLst>
      <p:ext uri="{BB962C8B-B14F-4D97-AF65-F5344CB8AC3E}">
        <p14:creationId xmlns:p14="http://schemas.microsoft.com/office/powerpoint/2010/main" val="2190397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OOZw4iD5NhQ?si=oPFoMmCFpnGw9at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Calibri"/>
                <a:ea typeface="Calibri"/>
                <a:cs typeface="Calibri"/>
                <a:sym typeface="Calibri"/>
              </a:rPr>
              <a:t>Management </a:t>
            </a:r>
            <a:r>
              <a:rPr lang="en-US" sz="1200" b="0" i="0" u="none" strike="noStrike" cap="none" dirty="0">
                <a:solidFill>
                  <a:schemeClr val="dk1"/>
                </a:solidFill>
                <a:latin typeface="Calibri"/>
                <a:ea typeface="Calibri"/>
                <a:cs typeface="Calibri"/>
                <a:sym typeface="Calibri"/>
              </a:rPr>
              <a:t>practices of peripheral intravenous catheters (PIVC) in emergency departments (EDs) are often suboptimal, despite available Australian Commission on Safety and Quality in Health Care (ACSQHC) and World Health Organization (WHO) standards based on quality evidence. Failure to adhere to best practice results in unnecessary cannulations, complications, and missed opportunities for quality and safe patient care.</a:t>
            </a:r>
          </a:p>
          <a:p>
            <a:endParaRPr lang="en-AU" dirty="0"/>
          </a:p>
        </p:txBody>
      </p:sp>
      <p:sp>
        <p:nvSpPr>
          <p:cNvPr id="4" name="Slide Number Placeholder 3"/>
          <p:cNvSpPr>
            <a:spLocks noGrp="1"/>
          </p:cNvSpPr>
          <p:nvPr>
            <p:ph type="sldNum" sz="quarter" idx="5"/>
          </p:nvPr>
        </p:nvSpPr>
        <p:spPr/>
        <p:txBody>
          <a:bodyPr/>
          <a:lstStyle/>
          <a:p>
            <a:fld id="{F9113EFB-99FC-724F-8647-2328F98F0996}" type="slidenum">
              <a:rPr lang="en-US" smtClean="0"/>
              <a:t>2</a:t>
            </a:fld>
            <a:endParaRPr lang="en-US"/>
          </a:p>
        </p:txBody>
      </p:sp>
    </p:spTree>
    <p:extLst>
      <p:ext uri="{BB962C8B-B14F-4D97-AF65-F5344CB8AC3E}">
        <p14:creationId xmlns:p14="http://schemas.microsoft.com/office/powerpoint/2010/main" val="1409503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latin typeface="Calibri"/>
                <a:ea typeface="Calibri"/>
                <a:cs typeface="Calibri"/>
                <a:sym typeface="Calibri"/>
              </a:rPr>
              <a:t>Key strategies include securing stakeholder support; aligning health service PIVC guidelines with national standards; simplifying electronic documentation; auditing intravenous trolleys; assessing staff knowledge; auditing PIVC documentation; </a:t>
            </a:r>
            <a:r>
              <a:rPr lang="en-US" sz="1200" b="0" i="0" u="none" strike="noStrike" cap="none" dirty="0" err="1">
                <a:solidFill>
                  <a:schemeClr val="dk1"/>
                </a:solidFill>
                <a:latin typeface="Calibri"/>
                <a:ea typeface="Calibri"/>
                <a:cs typeface="Calibri"/>
                <a:sym typeface="Calibri"/>
              </a:rPr>
              <a:t>analysing</a:t>
            </a:r>
            <a:r>
              <a:rPr lang="en-US" sz="1200" b="0" i="0" u="none" strike="noStrike" cap="none" dirty="0">
                <a:solidFill>
                  <a:schemeClr val="dk1"/>
                </a:solidFill>
                <a:latin typeface="Calibri"/>
                <a:ea typeface="Calibri"/>
                <a:cs typeface="Calibri"/>
                <a:sym typeface="Calibri"/>
              </a:rPr>
              <a:t> hospital-associated </a:t>
            </a:r>
            <a:r>
              <a:rPr lang="en-US" sz="1200" b="0" i="0" u="none" strike="noStrike" cap="none" dirty="0" err="1">
                <a:solidFill>
                  <a:schemeClr val="dk1"/>
                </a:solidFill>
                <a:latin typeface="Calibri"/>
                <a:ea typeface="Calibri"/>
                <a:cs typeface="Calibri"/>
                <a:sym typeface="Calibri"/>
              </a:rPr>
              <a:t>bacteraemia</a:t>
            </a:r>
            <a:r>
              <a:rPr lang="en-US" sz="1200" b="0" i="0" u="none" strike="noStrike" cap="none" dirty="0">
                <a:solidFill>
                  <a:schemeClr val="dk1"/>
                </a:solidFill>
                <a:latin typeface="Calibri"/>
                <a:ea typeface="Calibri"/>
                <a:cs typeface="Calibri"/>
                <a:sym typeface="Calibri"/>
              </a:rPr>
              <a:t> data; and providing regular feedback to stakeholders. Education is multi-faceted, including lanyard cards, daily reminders during safety briefings, use of patient case studies, and implementation of the I-DECIDED® tool. Site working groups and ED clinical champions modelled best practices</a:t>
            </a:r>
          </a:p>
          <a:p>
            <a:endParaRPr lang="en-AU" dirty="0"/>
          </a:p>
        </p:txBody>
      </p:sp>
      <p:sp>
        <p:nvSpPr>
          <p:cNvPr id="4" name="Slide Number Placeholder 3"/>
          <p:cNvSpPr>
            <a:spLocks noGrp="1"/>
          </p:cNvSpPr>
          <p:nvPr>
            <p:ph type="sldNum" sz="quarter" idx="5"/>
          </p:nvPr>
        </p:nvSpPr>
        <p:spPr/>
        <p:txBody>
          <a:bodyPr/>
          <a:lstStyle/>
          <a:p>
            <a:fld id="{F9113EFB-99FC-724F-8647-2328F98F0996}" type="slidenum">
              <a:rPr lang="en-US" smtClean="0"/>
              <a:t>3</a:t>
            </a:fld>
            <a:endParaRPr lang="en-US"/>
          </a:p>
        </p:txBody>
      </p:sp>
    </p:spTree>
    <p:extLst>
      <p:ext uri="{BB962C8B-B14F-4D97-AF65-F5344CB8AC3E}">
        <p14:creationId xmlns:p14="http://schemas.microsoft.com/office/powerpoint/2010/main" val="19353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1:notes"/>
          <p:cNvSpPr>
            <a:spLocks noGrp="1" noRot="1" noChangeAspect="1"/>
          </p:cNvSpPr>
          <p:nvPr>
            <p:ph type="sldImg" idx="2"/>
          </p:nvPr>
        </p:nvSpPr>
        <p:spPr>
          <a:xfrm>
            <a:off x="179388" y="1076325"/>
            <a:ext cx="9567862" cy="5383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1:notes"/>
          <p:cNvSpPr txBox="1">
            <a:spLocks noGrp="1"/>
          </p:cNvSpPr>
          <p:nvPr>
            <p:ph type="body" idx="1"/>
          </p:nvPr>
        </p:nvSpPr>
        <p:spPr>
          <a:xfrm>
            <a:off x="992663" y="6818981"/>
            <a:ext cx="7941300" cy="6460200"/>
          </a:xfrm>
          <a:prstGeom prst="rect">
            <a:avLst/>
          </a:prstGeom>
          <a:noFill/>
          <a:ln>
            <a:noFill/>
          </a:ln>
        </p:spPr>
        <p:txBody>
          <a:bodyPr spcFirstLastPara="1" wrap="square" lIns="132750" tIns="66375" rIns="132750" bIns="66375"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sz="1100"/>
              <a:t>Please click the image to play the video and test it out before your presentation.</a:t>
            </a:r>
            <a:endParaRPr sz="1100"/>
          </a:p>
          <a:p>
            <a:pPr marL="0" lvl="0" indent="0" algn="l" rtl="0">
              <a:lnSpc>
                <a:spcPct val="100000"/>
              </a:lnSpc>
              <a:spcBef>
                <a:spcPts val="0"/>
              </a:spcBef>
              <a:spcAft>
                <a:spcPts val="0"/>
              </a:spcAft>
              <a:buClr>
                <a:schemeClr val="dk1"/>
              </a:buClr>
              <a:buSzPts val="1400"/>
              <a:buFont typeface="Calibri"/>
              <a:buNone/>
            </a:pPr>
            <a:endParaRPr sz="1100"/>
          </a:p>
          <a:p>
            <a:pPr marL="0" lvl="0" indent="0" algn="l" rtl="0">
              <a:lnSpc>
                <a:spcPct val="100000"/>
              </a:lnSpc>
              <a:spcBef>
                <a:spcPts val="0"/>
              </a:spcBef>
              <a:spcAft>
                <a:spcPts val="0"/>
              </a:spcAft>
              <a:buClr>
                <a:schemeClr val="dk1"/>
              </a:buClr>
              <a:buSzPts val="1400"/>
              <a:buFont typeface="Calibri"/>
              <a:buNone/>
            </a:pPr>
            <a:r>
              <a:rPr lang="en-US" sz="1100" b="0"/>
              <a:t>Intervention video link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r>
              <a:rPr lang="en-US"/>
              <a:t>https://drive.google.com/file/d/1lp6q-h4IdT50bsEO37ay_J0qCIPVxw5D/view</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24:notes"/>
          <p:cNvSpPr txBox="1">
            <a:spLocks noGrp="1"/>
          </p:cNvSpPr>
          <p:nvPr>
            <p:ph type="body" idx="1"/>
          </p:nvPr>
        </p:nvSpPr>
        <p:spPr>
          <a:xfrm>
            <a:off x="992663" y="6908705"/>
            <a:ext cx="7941300" cy="5652900"/>
          </a:xfrm>
          <a:prstGeom prst="rect">
            <a:avLst/>
          </a:prstGeom>
          <a:noFill/>
          <a:ln>
            <a:noFill/>
          </a:ln>
        </p:spPr>
        <p:txBody>
          <a:bodyPr spcFirstLastPara="1" wrap="square" lIns="136075" tIns="68025" rIns="136075" bIns="68025" anchor="t" anchorCtr="0">
            <a:noAutofit/>
          </a:bodyPr>
          <a:lstStyle/>
          <a:p>
            <a:pPr marL="0" marR="0" lvl="0" indent="0" algn="l" rtl="0">
              <a:lnSpc>
                <a:spcPct val="100000"/>
              </a:lnSpc>
              <a:spcBef>
                <a:spcPts val="0"/>
              </a:spcBef>
              <a:spcAft>
                <a:spcPts val="0"/>
              </a:spcAft>
              <a:buClr>
                <a:schemeClr val="dk1"/>
              </a:buClr>
              <a:buSzPts val="1800"/>
              <a:buFont typeface="Cambria"/>
              <a:buNone/>
            </a:pPr>
            <a:r>
              <a:rPr lang="en-US" sz="1100"/>
              <a:t>Be 80% sure a cannula is needed. Consider alternatives. Document properly. Avoid flexion points. And talk to your patients.</a:t>
            </a:r>
            <a:endParaRPr sz="1100"/>
          </a:p>
          <a:p>
            <a:pPr marL="0" lvl="0" indent="0" algn="l" rtl="0">
              <a:lnSpc>
                <a:spcPct val="100000"/>
              </a:lnSpc>
              <a:spcBef>
                <a:spcPts val="0"/>
              </a:spcBef>
              <a:spcAft>
                <a:spcPts val="0"/>
              </a:spcAft>
              <a:buClr>
                <a:schemeClr val="dk1"/>
              </a:buClr>
              <a:buSzPts val="1400"/>
              <a:buFont typeface="Calibri"/>
              <a:buNone/>
            </a:pPr>
            <a:endParaRPr/>
          </a:p>
        </p:txBody>
      </p:sp>
      <p:sp>
        <p:nvSpPr>
          <p:cNvPr id="106" name="Google Shape;106;p24:notes"/>
          <p:cNvSpPr txBox="1">
            <a:spLocks noGrp="1"/>
          </p:cNvSpPr>
          <p:nvPr>
            <p:ph type="sldNum" idx="12"/>
          </p:nvPr>
        </p:nvSpPr>
        <p:spPr>
          <a:xfrm>
            <a:off x="5622790" y="13635471"/>
            <a:ext cx="4301400" cy="720000"/>
          </a:xfrm>
          <a:prstGeom prst="rect">
            <a:avLst/>
          </a:prstGeom>
          <a:noFill/>
          <a:ln>
            <a:noFill/>
          </a:ln>
        </p:spPr>
        <p:txBody>
          <a:bodyPr spcFirstLastPara="1" wrap="square" lIns="136075" tIns="68025" rIns="136075" bIns="680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Interventions: </a:t>
            </a:r>
            <a:endParaRPr/>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Organizational support </a:t>
            </a:r>
            <a:endParaRPr/>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Implementation launch at each site</a:t>
            </a:r>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3. Logo design competition</a:t>
            </a:r>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4. Afternoon tea with promotional biscuits, cake decorations, staff BBQ, Twelve days of cannulation song, promotional pen, lollies, mouse pad, etc.</a:t>
            </a:r>
            <a:endParaRPr sz="1200"/>
          </a:p>
        </p:txBody>
      </p:sp>
      <p:sp>
        <p:nvSpPr>
          <p:cNvPr id="112" name="Google Shape;11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Interventions </a:t>
            </a:r>
            <a:endParaRPr/>
          </a:p>
          <a:p>
            <a:pPr marL="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Revise the local peripheral intravenous catheter (PIVC) guideline – CT &amp; PIVC </a:t>
            </a:r>
            <a:endParaRPr sz="12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b="0"/>
          </a:p>
          <a:p>
            <a:pPr marL="0" lvl="0" indent="0" algn="l" rtl="0">
              <a:lnSpc>
                <a:spcPct val="100000"/>
              </a:lnSpc>
              <a:spcBef>
                <a:spcPts val="0"/>
              </a:spcBef>
              <a:spcAft>
                <a:spcPts val="0"/>
              </a:spcAft>
              <a:buSzPts val="1400"/>
              <a:buNone/>
            </a:pPr>
            <a:br>
              <a:rPr lang="en-US"/>
            </a:br>
            <a:endParaRPr sz="1200"/>
          </a:p>
        </p:txBody>
      </p:sp>
      <p:sp>
        <p:nvSpPr>
          <p:cNvPr id="123" name="Google Shape;12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a7ac9ec3e7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a7ac9ec3e7_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g3a7ac9ec3e7_4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Interventions </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1. EMR Changes: to simplify the PIVC documentation process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a:solidFill>
                  <a:srgbClr val="000000"/>
                </a:solidFill>
                <a:latin typeface="Calibri"/>
                <a:ea typeface="Calibri"/>
                <a:cs typeface="Calibri"/>
                <a:sym typeface="Calibri"/>
              </a:rPr>
              <a:t>2. Audit and optimization of the intravenous (IV) trolley</a:t>
            </a:r>
            <a:endParaRPr b="0"/>
          </a:p>
          <a:p>
            <a:pPr marL="0" lvl="0" indent="0" algn="l" rtl="0">
              <a:lnSpc>
                <a:spcPct val="100000"/>
              </a:lnSpc>
              <a:spcBef>
                <a:spcPts val="0"/>
              </a:spcBef>
              <a:spcAft>
                <a:spcPts val="0"/>
              </a:spcAft>
              <a:buSzPts val="1400"/>
              <a:buNone/>
            </a:pPr>
            <a:endParaRPr sz="1200"/>
          </a:p>
        </p:txBody>
      </p:sp>
      <p:sp>
        <p:nvSpPr>
          <p:cNvPr id="141" name="Google Shape;14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Interventions </a:t>
            </a:r>
            <a:endParaRPr/>
          </a:p>
          <a:p>
            <a:pPr marL="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1. Pre and post-implementation survey of clinical staff to assess their intervention knowledge </a:t>
            </a:r>
            <a:endParaRPr sz="12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2. PIVC documentation in EMR audit </a:t>
            </a:r>
            <a:endParaRPr b="0"/>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3. Hospital-Associated (HA) Staphylococcus </a:t>
            </a:r>
            <a:endParaRPr b="0"/>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aureus bacteraemia (SAB) data</a:t>
            </a:r>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4. Provide best practice PIVC-related information/statistics to medical directors and Nurse Unit Managers (NUMs)</a:t>
            </a:r>
            <a:endParaRPr sz="18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br>
              <a:rPr lang="en-US"/>
            </a:br>
            <a:endParaRPr sz="1200"/>
          </a:p>
        </p:txBody>
      </p:sp>
      <p:sp>
        <p:nvSpPr>
          <p:cNvPr id="150" name="Google Shape;15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Interventions</a:t>
            </a:r>
            <a:endParaRPr sz="1200"/>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Hold clinician education sessions at each site</a:t>
            </a:r>
            <a:endParaRPr/>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Lanyard cards, stickers, and badges</a:t>
            </a:r>
            <a:endParaRPr/>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Ongoing PIVC credentials for clinicians</a:t>
            </a:r>
            <a:endParaRPr/>
          </a:p>
          <a:p>
            <a:pPr marL="342900" marR="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Remind clinical staff at daily briefing, Drs and nurses meetings, e.g., huddles</a:t>
            </a:r>
            <a:endParaRPr sz="2800" b="0"/>
          </a:p>
          <a:p>
            <a:pPr marL="342900" lvl="0" indent="-342900" algn="l" rtl="0">
              <a:lnSpc>
                <a:spcPct val="100000"/>
              </a:lnSpc>
              <a:spcBef>
                <a:spcPts val="0"/>
              </a:spcBef>
              <a:spcAft>
                <a:spcPts val="0"/>
              </a:spcAft>
              <a:buClr>
                <a:srgbClr val="000000"/>
              </a:buClr>
              <a:buSzPts val="1800"/>
              <a:buFont typeface="Calibri"/>
              <a:buAutoNum type="arabicPeriod"/>
            </a:pPr>
            <a:r>
              <a:rPr lang="en-US" sz="1800" b="0" i="0" u="none" strike="noStrike">
                <a:solidFill>
                  <a:srgbClr val="000000"/>
                </a:solidFill>
                <a:latin typeface="Calibri"/>
                <a:ea typeface="Calibri"/>
                <a:cs typeface="Calibri"/>
                <a:sym typeface="Calibri"/>
              </a:rPr>
              <a:t>Include patient stories in the education sessions </a:t>
            </a:r>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Implement “I-DECIDED” tool in the PIVC best practice </a:t>
            </a:r>
            <a:endParaRPr sz="2800" b="0"/>
          </a:p>
          <a:p>
            <a:pPr marL="0" lvl="0" indent="0" algn="l" rtl="0">
              <a:lnSpc>
                <a:spcPct val="100000"/>
              </a:lnSpc>
              <a:spcBef>
                <a:spcPts val="0"/>
              </a:spcBef>
              <a:spcAft>
                <a:spcPts val="0"/>
              </a:spcAft>
              <a:buSzPts val="1400"/>
              <a:buNone/>
            </a:pPr>
            <a:r>
              <a:rPr lang="en-US" sz="2800" b="0" i="0" u="none" strike="noStrike">
                <a:solidFill>
                  <a:srgbClr val="000000"/>
                </a:solidFill>
                <a:latin typeface="Calibri"/>
                <a:ea typeface="Calibri"/>
                <a:cs typeface="Calibri"/>
                <a:sym typeface="Calibri"/>
              </a:rPr>
              <a:t>6. </a:t>
            </a:r>
            <a:r>
              <a:rPr lang="en-US" sz="1800" b="0" i="0" u="none" strike="noStrike">
                <a:solidFill>
                  <a:srgbClr val="000000"/>
                </a:solidFill>
                <a:latin typeface="Calibri"/>
                <a:ea typeface="Calibri"/>
                <a:cs typeface="Calibri"/>
                <a:sym typeface="Calibri"/>
              </a:rPr>
              <a:t>Semi-structured focus groups</a:t>
            </a:r>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7. Site working group: clinical champions and researchers to model and promote the use of the intervention</a:t>
            </a:r>
            <a:endParaRPr sz="18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8. Poster for patients </a:t>
            </a:r>
            <a:endParaRPr/>
          </a:p>
          <a:p>
            <a:pPr marL="0" lvl="0" indent="0" algn="l" rtl="0">
              <a:lnSpc>
                <a:spcPct val="100000"/>
              </a:lnSpc>
              <a:spcBef>
                <a:spcPts val="0"/>
              </a:spcBef>
              <a:spcAft>
                <a:spcPts val="0"/>
              </a:spcAft>
              <a:buSzPts val="1400"/>
              <a:buNone/>
            </a:pPr>
            <a:endParaRPr sz="18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Calibri"/>
              <a:buNone/>
            </a:pPr>
            <a:r>
              <a:rPr lang="en-US" sz="1800" b="1"/>
              <a:t>Consumer video:</a:t>
            </a:r>
            <a:r>
              <a:rPr lang="en-US" sz="1800"/>
              <a:t> Created 60-second videos of patients sharing their PIVC experiences in EDs</a:t>
            </a:r>
            <a:endParaRPr/>
          </a:p>
          <a:p>
            <a:pPr marL="0" lvl="0" indent="0" algn="l" rtl="0">
              <a:lnSpc>
                <a:spcPct val="100000"/>
              </a:lnSpc>
              <a:spcBef>
                <a:spcPts val="0"/>
              </a:spcBef>
              <a:spcAft>
                <a:spcPts val="0"/>
              </a:spcAft>
              <a:buClr>
                <a:schemeClr val="dk1"/>
              </a:buClr>
              <a:buSzPts val="1400"/>
              <a:buFont typeface="Calibri"/>
              <a:buNone/>
            </a:pPr>
            <a:r>
              <a:rPr lang="en-US" sz="1800"/>
              <a:t>Integrated these videos into clinician education to foster empathy, improve understanding of patient perspectives, and guide best practices in PIVC use. 3rd prize in Monash Health consumer participation experience poster competition. </a:t>
            </a:r>
            <a:endParaRPr/>
          </a:p>
          <a:p>
            <a:pPr marL="0" lvl="0" indent="0" algn="l" rtl="0">
              <a:lnSpc>
                <a:spcPct val="100000"/>
              </a:lnSpc>
              <a:spcBef>
                <a:spcPts val="0"/>
              </a:spcBef>
              <a:spcAft>
                <a:spcPts val="0"/>
              </a:spcAft>
              <a:buClr>
                <a:schemeClr val="dk1"/>
              </a:buClr>
              <a:buSzPts val="1400"/>
              <a:buFont typeface="Calibri"/>
              <a:buNone/>
            </a:pPr>
            <a:r>
              <a:rPr lang="en-US" sz="1800"/>
              <a:t>Fiona </a:t>
            </a:r>
            <a:r>
              <a:rPr lang="en-US" sz="1800" u="sng">
                <a:solidFill>
                  <a:srgbClr val="0000FF"/>
                </a:solidFill>
                <a:highlight>
                  <a:srgbClr val="FFFFFF"/>
                </a:highlight>
                <a:hlinkClick r:id="rId3">
                  <a:extLst>
                    <a:ext uri="{A12FA001-AC4F-418D-AE19-62706E023703}">
                      <ahyp:hlinkClr xmlns:ahyp="http://schemas.microsoft.com/office/drawing/2018/hyperlinkcolor" val="tx"/>
                    </a:ext>
                  </a:extLst>
                </a:hlinkClick>
              </a:rPr>
              <a:t>https://youtu.be/OOZw4iD5NhQ?si=oPFoMmCFpnGw9at6</a:t>
            </a:r>
            <a:endParaRPr sz="1800"/>
          </a:p>
          <a:p>
            <a:pPr marL="0" lvl="0" indent="0" algn="l" rtl="0">
              <a:lnSpc>
                <a:spcPct val="100000"/>
              </a:lnSpc>
              <a:spcBef>
                <a:spcPts val="0"/>
              </a:spcBef>
              <a:spcAft>
                <a:spcPts val="0"/>
              </a:spcAft>
              <a:buClr>
                <a:schemeClr val="dk1"/>
              </a:buClr>
              <a:buSzPts val="1400"/>
              <a:buFont typeface="Calibri"/>
              <a:buNone/>
            </a:pPr>
            <a:endParaRPr sz="1800"/>
          </a:p>
          <a:p>
            <a:pPr marL="0" lvl="0" indent="0" algn="l" rtl="0">
              <a:lnSpc>
                <a:spcPct val="100000"/>
              </a:lnSpc>
              <a:spcBef>
                <a:spcPts val="0"/>
              </a:spcBef>
              <a:spcAft>
                <a:spcPts val="0"/>
              </a:spcAft>
              <a:buClr>
                <a:schemeClr val="dk1"/>
              </a:buClr>
              <a:buSzPts val="1400"/>
              <a:buFont typeface="Calibri"/>
              <a:buNone/>
            </a:pPr>
            <a:endParaRPr sz="1800"/>
          </a:p>
          <a:p>
            <a:pPr marL="0" lvl="0" indent="0" algn="l" rtl="0">
              <a:lnSpc>
                <a:spcPct val="100000"/>
              </a:lnSpc>
              <a:spcBef>
                <a:spcPts val="0"/>
              </a:spcBef>
              <a:spcAft>
                <a:spcPts val="0"/>
              </a:spcAft>
              <a:buSzPts val="1400"/>
              <a:buNone/>
            </a:pPr>
            <a:endParaRPr sz="1800" b="0" i="0" u="none" strike="noStrike">
              <a:solidFill>
                <a:srgbClr val="000000"/>
              </a:solidFill>
              <a:latin typeface="Calibri"/>
              <a:ea typeface="Calibri"/>
              <a:cs typeface="Calibri"/>
              <a:sym typeface="Calibri"/>
            </a:endParaRPr>
          </a:p>
          <a:p>
            <a:pPr marL="171450" lvl="0" indent="-9525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SzPts val="1400"/>
              <a:buNone/>
            </a:pPr>
            <a:br>
              <a:rPr lang="en-US"/>
            </a:br>
            <a:endParaRPr sz="1200"/>
          </a:p>
        </p:txBody>
      </p:sp>
      <p:sp>
        <p:nvSpPr>
          <p:cNvPr id="159" name="Google Shape;159;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Interventions </a:t>
            </a:r>
            <a:endParaRPr/>
          </a:p>
          <a:p>
            <a:pPr marL="0" lvl="0" indent="0" algn="l" rtl="0">
              <a:lnSpc>
                <a:spcPct val="100000"/>
              </a:lnSpc>
              <a:spcBef>
                <a:spcPts val="0"/>
              </a:spcBef>
              <a:spcAft>
                <a:spcPts val="0"/>
              </a:spcAft>
              <a:buClr>
                <a:srgbClr val="000000"/>
              </a:buClr>
              <a:buSzPts val="1800"/>
              <a:buFont typeface="Calibri"/>
              <a:buNone/>
            </a:pPr>
            <a:r>
              <a:rPr lang="en-US" sz="1800" b="0" i="0" u="none" strike="noStrike">
                <a:solidFill>
                  <a:srgbClr val="000000"/>
                </a:solidFill>
                <a:latin typeface="Calibri"/>
                <a:ea typeface="Calibri"/>
                <a:cs typeface="Calibri"/>
                <a:sym typeface="Calibri"/>
              </a:rPr>
              <a:t>1.PIVC data dashboard </a:t>
            </a:r>
            <a:endParaRPr sz="12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2. Integrating the cannula best practice</a:t>
            </a:r>
            <a:endParaRPr b="0"/>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audits into the PIVC Clinical Care</a:t>
            </a:r>
            <a:endParaRPr b="0"/>
          </a:p>
          <a:p>
            <a:pPr marL="0" lvl="0" indent="0" algn="l" rtl="0">
              <a:lnSpc>
                <a:spcPct val="100000"/>
              </a:lnSpc>
              <a:spcBef>
                <a:spcPts val="0"/>
              </a:spcBef>
              <a:spcAft>
                <a:spcPts val="0"/>
              </a:spcAft>
              <a:buSzPts val="1400"/>
              <a:buNone/>
            </a:pPr>
            <a:r>
              <a:rPr lang="en-US" sz="1800" b="0" i="0" u="none" strike="noStrike">
                <a:solidFill>
                  <a:srgbClr val="000000"/>
                </a:solidFill>
                <a:latin typeface="Calibri"/>
                <a:ea typeface="Calibri"/>
                <a:cs typeface="Calibri"/>
                <a:sym typeface="Calibri"/>
              </a:rPr>
              <a:t>portfolio</a:t>
            </a:r>
            <a:br>
              <a:rPr lang="en-US"/>
            </a:br>
            <a:r>
              <a:rPr lang="en-US" sz="1200" b="0" i="0" u="none" strike="noStrike">
                <a:solidFill>
                  <a:srgbClr val="000000"/>
                </a:solidFill>
                <a:latin typeface="Calibri"/>
                <a:ea typeface="Calibri"/>
                <a:cs typeface="Calibri"/>
                <a:sym typeface="Calibri"/>
              </a:rPr>
              <a:t>3. </a:t>
            </a:r>
            <a:r>
              <a:rPr lang="en-US" sz="1800" b="0" i="0" u="none" strike="noStrike">
                <a:solidFill>
                  <a:srgbClr val="000000"/>
                </a:solidFill>
                <a:latin typeface="Calibri"/>
                <a:ea typeface="Calibri"/>
                <a:cs typeface="Calibri"/>
                <a:sym typeface="Calibri"/>
              </a:rPr>
              <a:t>Ongoing PIVC credentials and education for clinicians</a:t>
            </a:r>
            <a:endParaRPr sz="1200"/>
          </a:p>
        </p:txBody>
      </p:sp>
      <p:sp>
        <p:nvSpPr>
          <p:cNvPr id="171" name="Google Shape;17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3A018D-562C-4474-2C02-C5587466CCF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915FDE-E2B5-2D49-EB30-CA4233FE8EBB}"/>
              </a:ext>
            </a:extLst>
          </p:cNvPr>
          <p:cNvSpPr>
            <a:spLocks noGrp="1"/>
          </p:cNvSpPr>
          <p:nvPr>
            <p:ph type="ctrTitle"/>
          </p:nvPr>
        </p:nvSpPr>
        <p:spPr>
          <a:xfrm>
            <a:off x="5105398" y="2562019"/>
            <a:ext cx="6751984" cy="2387600"/>
          </a:xfrm>
        </p:spPr>
        <p:txBody>
          <a:bodyPr anchor="b">
            <a:noAutofit/>
          </a:bodyPr>
          <a:lstStyle>
            <a:lvl1pPr algn="l">
              <a:defRPr sz="6300" b="1" i="0" baseline="0">
                <a:solidFill>
                  <a:schemeClr val="bg1"/>
                </a:solidFill>
                <a:latin typeface="Helvetica Neue" panose="02000503000000020004" pitchFamily="2" charset="0"/>
              </a:defRPr>
            </a:lvl1pPr>
          </a:lstStyle>
          <a:p>
            <a:endParaRPr lang="en-US" dirty="0"/>
          </a:p>
        </p:txBody>
      </p:sp>
    </p:spTree>
    <p:extLst>
      <p:ext uri="{BB962C8B-B14F-4D97-AF65-F5344CB8AC3E}">
        <p14:creationId xmlns:p14="http://schemas.microsoft.com/office/powerpoint/2010/main" val="363698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BAE65-97CB-7195-BD38-459AFCAD9E53}"/>
              </a:ext>
            </a:extLst>
          </p:cNvPr>
          <p:cNvPicPr>
            <a:picLocks noChangeAspect="1"/>
          </p:cNvPicPr>
          <p:nvPr userDrawn="1"/>
        </p:nvPicPr>
        <p:blipFill>
          <a:blip r:embed="rId2"/>
          <a:srcRect b="1115"/>
          <a:stretch>
            <a:fillRect/>
          </a:stretch>
        </p:blipFill>
        <p:spPr>
          <a:xfrm>
            <a:off x="-69574" y="7661"/>
            <a:ext cx="12344400" cy="6929851"/>
          </a:xfrm>
          <a:prstGeom prst="rect">
            <a:avLst/>
          </a:prstGeom>
        </p:spPr>
      </p:pic>
      <p:sp>
        <p:nvSpPr>
          <p:cNvPr id="2" name="Title 1">
            <a:extLst>
              <a:ext uri="{FF2B5EF4-FFF2-40B4-BE49-F238E27FC236}">
                <a16:creationId xmlns:a16="http://schemas.microsoft.com/office/drawing/2014/main" id="{AF915FDE-E2B5-2D49-EB30-CA4233FE8EBB}"/>
              </a:ext>
            </a:extLst>
          </p:cNvPr>
          <p:cNvSpPr>
            <a:spLocks noGrp="1"/>
          </p:cNvSpPr>
          <p:nvPr>
            <p:ph type="ctrTitle"/>
          </p:nvPr>
        </p:nvSpPr>
        <p:spPr>
          <a:xfrm>
            <a:off x="2908850" y="2015367"/>
            <a:ext cx="6374300" cy="2387600"/>
          </a:xfrm>
        </p:spPr>
        <p:txBody>
          <a:bodyPr anchor="b">
            <a:noAutofit/>
          </a:bodyPr>
          <a:lstStyle>
            <a:lvl1pPr algn="l">
              <a:defRPr sz="6300" b="1" i="0" baseline="0">
                <a:solidFill>
                  <a:srgbClr val="1E3255"/>
                </a:solidFill>
                <a:latin typeface="Helvetica" pitchFamily="2" charset="0"/>
              </a:defRPr>
            </a:lvl1pPr>
          </a:lstStyle>
          <a:p>
            <a:endParaRPr lang="en-US" dirty="0"/>
          </a:p>
        </p:txBody>
      </p:sp>
    </p:spTree>
    <p:extLst>
      <p:ext uri="{BB962C8B-B14F-4D97-AF65-F5344CB8AC3E}">
        <p14:creationId xmlns:p14="http://schemas.microsoft.com/office/powerpoint/2010/main" val="343793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EXT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DC51AE-B882-AF73-614D-FC1921525E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5DDC6C-8CDF-0AEA-7F48-CB1A6D495D0E}"/>
              </a:ext>
            </a:extLst>
          </p:cNvPr>
          <p:cNvSpPr>
            <a:spLocks noGrp="1"/>
          </p:cNvSpPr>
          <p:nvPr>
            <p:ph type="title"/>
          </p:nvPr>
        </p:nvSpPr>
        <p:spPr>
          <a:xfrm>
            <a:off x="5168345" y="1450930"/>
            <a:ext cx="6311081" cy="1325563"/>
          </a:xfrm>
        </p:spPr>
        <p:txBody>
          <a:bodyPr/>
          <a:lstStyle>
            <a:lvl1pPr>
              <a:defRPr b="1" i="0" cap="all" baseline="0">
                <a:solidFill>
                  <a:srgbClr val="1E3255"/>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4FB0C1E7-D2E2-1B40-1A48-0A4C9969CC89}"/>
              </a:ext>
            </a:extLst>
          </p:cNvPr>
          <p:cNvSpPr>
            <a:spLocks noGrp="1"/>
          </p:cNvSpPr>
          <p:nvPr>
            <p:ph idx="1"/>
          </p:nvPr>
        </p:nvSpPr>
        <p:spPr>
          <a:xfrm>
            <a:off x="5168345" y="3022929"/>
            <a:ext cx="5227983" cy="3123562"/>
          </a:xfrm>
        </p:spPr>
        <p:txBody>
          <a:bodyPr/>
          <a:lstStyle>
            <a:lvl1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119380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B">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0839E4A-28B0-1FD2-BD07-7C1B0834942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8490CE42-441D-922C-4840-ECAF6E2CF848}"/>
              </a:ext>
            </a:extLst>
          </p:cNvPr>
          <p:cNvSpPr>
            <a:spLocks noGrp="1"/>
          </p:cNvSpPr>
          <p:nvPr>
            <p:ph type="body" idx="1"/>
          </p:nvPr>
        </p:nvSpPr>
        <p:spPr>
          <a:xfrm>
            <a:off x="5131274" y="3396049"/>
            <a:ext cx="6500381" cy="1500187"/>
          </a:xfrm>
        </p:spPr>
        <p:txBody>
          <a:bodyPr/>
          <a:lstStyle>
            <a:lvl1pPr marL="0" indent="0">
              <a:buNone/>
              <a:defRPr sz="2400" baseline="0">
                <a:solidFill>
                  <a:schemeClr val="bg1"/>
                </a:solidFill>
                <a:latin typeface="Helvetica Neue Medium"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13" name="Title 1">
            <a:extLst>
              <a:ext uri="{FF2B5EF4-FFF2-40B4-BE49-F238E27FC236}">
                <a16:creationId xmlns:a16="http://schemas.microsoft.com/office/drawing/2014/main" id="{03B2944A-38B5-0FFC-B9CF-62BD10910BCB}"/>
              </a:ext>
            </a:extLst>
          </p:cNvPr>
          <p:cNvSpPr>
            <a:spLocks noGrp="1"/>
          </p:cNvSpPr>
          <p:nvPr>
            <p:ph type="title"/>
          </p:nvPr>
        </p:nvSpPr>
        <p:spPr>
          <a:xfrm>
            <a:off x="5131274" y="1909537"/>
            <a:ext cx="6311081" cy="1325563"/>
          </a:xfrm>
        </p:spPr>
        <p:txBody>
          <a:bodyPr/>
          <a:lstStyle>
            <a:lvl1pPr>
              <a:defRPr b="1" i="0" cap="all" baseline="0">
                <a:solidFill>
                  <a:srgbClr val="67EACA"/>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159750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LIDE 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5C10BB-9597-C8DF-4938-E56FD11CFA6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83C51EF2-0F72-8576-21FC-F91884D50359}"/>
              </a:ext>
            </a:extLst>
          </p:cNvPr>
          <p:cNvSpPr>
            <a:spLocks noGrp="1"/>
          </p:cNvSpPr>
          <p:nvPr>
            <p:ph type="title"/>
          </p:nvPr>
        </p:nvSpPr>
        <p:spPr>
          <a:xfrm>
            <a:off x="2940459" y="1290292"/>
            <a:ext cx="6311081" cy="1325563"/>
          </a:xfrm>
        </p:spPr>
        <p:txBody>
          <a:bodyPr/>
          <a:lstStyle>
            <a:lvl1pPr>
              <a:defRPr b="1" i="0" cap="all" baseline="0">
                <a:solidFill>
                  <a:srgbClr val="165D6B"/>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
        <p:nvSpPr>
          <p:cNvPr id="11" name="Content Placeholder 2">
            <a:extLst>
              <a:ext uri="{FF2B5EF4-FFF2-40B4-BE49-F238E27FC236}">
                <a16:creationId xmlns:a16="http://schemas.microsoft.com/office/drawing/2014/main" id="{DEF9AFFC-4CFA-ADB2-146F-F0F09950D6ED}"/>
              </a:ext>
            </a:extLst>
          </p:cNvPr>
          <p:cNvSpPr>
            <a:spLocks noGrp="1"/>
          </p:cNvSpPr>
          <p:nvPr>
            <p:ph idx="1"/>
          </p:nvPr>
        </p:nvSpPr>
        <p:spPr>
          <a:xfrm>
            <a:off x="2940459" y="2862291"/>
            <a:ext cx="6311081" cy="3123562"/>
          </a:xfrm>
        </p:spPr>
        <p:txBody>
          <a:bodyPr/>
          <a:lstStyle>
            <a:lvl1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66594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CE4809B-A04C-7B7E-20AF-2A8FFE8DCB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DC088E70-6718-7B70-28E3-BA12E3A7237D}"/>
              </a:ext>
            </a:extLst>
          </p:cNvPr>
          <p:cNvSpPr>
            <a:spLocks noGrp="1"/>
          </p:cNvSpPr>
          <p:nvPr>
            <p:ph type="title"/>
          </p:nvPr>
        </p:nvSpPr>
        <p:spPr>
          <a:xfrm>
            <a:off x="3076383" y="2896671"/>
            <a:ext cx="6311081" cy="1325563"/>
          </a:xfrm>
        </p:spPr>
        <p:txBody>
          <a:bodyPr>
            <a:noAutofit/>
          </a:bodyPr>
          <a:lstStyle>
            <a:lvl1pPr algn="ctr">
              <a:defRPr sz="6000" b="1" i="0" cap="all" baseline="0">
                <a:solidFill>
                  <a:srgbClr val="165D6B"/>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2954840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0E7E64-0174-9C02-58F4-974B0816CD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ext Placeholder 2">
            <a:extLst>
              <a:ext uri="{FF2B5EF4-FFF2-40B4-BE49-F238E27FC236}">
                <a16:creationId xmlns:a16="http://schemas.microsoft.com/office/drawing/2014/main" id="{147737EE-704F-E164-4CB7-276CD01C1CDF}"/>
              </a:ext>
            </a:extLst>
          </p:cNvPr>
          <p:cNvSpPr>
            <a:spLocks noGrp="1"/>
          </p:cNvSpPr>
          <p:nvPr>
            <p:ph type="body" idx="1"/>
          </p:nvPr>
        </p:nvSpPr>
        <p:spPr>
          <a:xfrm>
            <a:off x="4937515" y="3120081"/>
            <a:ext cx="6125730" cy="1500187"/>
          </a:xfrm>
        </p:spPr>
        <p:txBody>
          <a:bodyPr/>
          <a:lstStyle>
            <a:lvl1pPr marL="0" indent="0">
              <a:buNone/>
              <a:defRPr sz="2400" baseline="0">
                <a:solidFill>
                  <a:schemeClr val="bg1"/>
                </a:solidFill>
                <a:latin typeface="Helvetica Neue Medium"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11" name="Picture Placeholder 2">
            <a:extLst>
              <a:ext uri="{FF2B5EF4-FFF2-40B4-BE49-F238E27FC236}">
                <a16:creationId xmlns:a16="http://schemas.microsoft.com/office/drawing/2014/main" id="{5753D9EB-6681-32EF-5469-DB13898B1644}"/>
              </a:ext>
            </a:extLst>
          </p:cNvPr>
          <p:cNvSpPr>
            <a:spLocks noGrp="1"/>
          </p:cNvSpPr>
          <p:nvPr>
            <p:ph type="pic" idx="11"/>
          </p:nvPr>
        </p:nvSpPr>
        <p:spPr>
          <a:xfrm>
            <a:off x="1128756" y="1209846"/>
            <a:ext cx="3299254" cy="40294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Text Placeholder 2">
            <a:extLst>
              <a:ext uri="{FF2B5EF4-FFF2-40B4-BE49-F238E27FC236}">
                <a16:creationId xmlns:a16="http://schemas.microsoft.com/office/drawing/2014/main" id="{CF8C1439-B610-A178-EEFD-259AB1F3B1DE}"/>
              </a:ext>
            </a:extLst>
          </p:cNvPr>
          <p:cNvSpPr>
            <a:spLocks noGrp="1"/>
          </p:cNvSpPr>
          <p:nvPr>
            <p:ph type="body" idx="12"/>
          </p:nvPr>
        </p:nvSpPr>
        <p:spPr>
          <a:xfrm>
            <a:off x="1106920" y="5418438"/>
            <a:ext cx="3321090" cy="735227"/>
          </a:xfrm>
        </p:spPr>
        <p:txBody>
          <a:bodyPr>
            <a:normAutofit/>
          </a:bodyPr>
          <a:lstStyle>
            <a:lvl1pPr marL="0" indent="0" algn="ctr">
              <a:buNone/>
              <a:defRPr sz="1200" baseline="0">
                <a:solidFill>
                  <a:schemeClr val="bg1"/>
                </a:solidFill>
                <a:latin typeface="Helvetica Neue Light" panose="020004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13" name="Title 1">
            <a:extLst>
              <a:ext uri="{FF2B5EF4-FFF2-40B4-BE49-F238E27FC236}">
                <a16:creationId xmlns:a16="http://schemas.microsoft.com/office/drawing/2014/main" id="{A8D6BCFF-8A72-3B45-6E65-731540C2BAB8}"/>
              </a:ext>
            </a:extLst>
          </p:cNvPr>
          <p:cNvSpPr>
            <a:spLocks noGrp="1"/>
          </p:cNvSpPr>
          <p:nvPr>
            <p:ph type="title"/>
          </p:nvPr>
        </p:nvSpPr>
        <p:spPr>
          <a:xfrm>
            <a:off x="4937515" y="1209846"/>
            <a:ext cx="6311081" cy="1325563"/>
          </a:xfrm>
        </p:spPr>
        <p:txBody>
          <a:bodyPr/>
          <a:lstStyle>
            <a:lvl1pPr>
              <a:defRPr b="1" i="0" cap="all" baseline="0">
                <a:solidFill>
                  <a:srgbClr val="67EACA"/>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1773814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EXT SLIDE 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6B1A46-80AC-EBBC-DAA9-9A0F9658CD8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9257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WITH LOG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652FA-E400-853D-A261-54AC5BA165A0}"/>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3661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lain with no logo">
  <p:cSld name="Plain with no logo">
    <p:spTree>
      <p:nvGrpSpPr>
        <p:cNvPr id="1" name="Shape 15"/>
        <p:cNvGrpSpPr/>
        <p:nvPr/>
      </p:nvGrpSpPr>
      <p:grpSpPr>
        <a:xfrm>
          <a:off x="0" y="0"/>
          <a:ext cx="0" cy="0"/>
          <a:chOff x="0" y="0"/>
          <a:chExt cx="0" cy="0"/>
        </a:xfrm>
      </p:grpSpPr>
      <p:sp>
        <p:nvSpPr>
          <p:cNvPr id="16" name="Google Shape;16;p28"/>
          <p:cNvSpPr/>
          <p:nvPr/>
        </p:nvSpPr>
        <p:spPr>
          <a:xfrm>
            <a:off x="0" y="0"/>
            <a:ext cx="12192000" cy="6876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 name="Google Shape;17;p28"/>
          <p:cNvSpPr/>
          <p:nvPr/>
        </p:nvSpPr>
        <p:spPr>
          <a:xfrm>
            <a:off x="0" y="-5945"/>
            <a:ext cx="6574012" cy="488754"/>
          </a:xfrm>
          <a:custGeom>
            <a:avLst/>
            <a:gdLst/>
            <a:ahLst/>
            <a:cxnLst/>
            <a:rect l="l" t="t" r="r" b="b"/>
            <a:pathLst>
              <a:path w="3672" h="273" extrusionOk="0">
                <a:moveTo>
                  <a:pt x="0" y="0"/>
                </a:moveTo>
                <a:lnTo>
                  <a:pt x="0" y="273"/>
                </a:lnTo>
                <a:lnTo>
                  <a:pt x="3405" y="273"/>
                </a:lnTo>
                <a:lnTo>
                  <a:pt x="3672" y="0"/>
                </a:lnTo>
                <a:lnTo>
                  <a:pt x="0" y="0"/>
                </a:lnTo>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8;p28"/>
          <p:cNvSpPr/>
          <p:nvPr/>
        </p:nvSpPr>
        <p:spPr>
          <a:xfrm>
            <a:off x="6096000" y="6380085"/>
            <a:ext cx="6096000" cy="483383"/>
          </a:xfrm>
          <a:custGeom>
            <a:avLst/>
            <a:gdLst/>
            <a:ahLst/>
            <a:cxnLst/>
            <a:rect l="l" t="t" r="r" b="b"/>
            <a:pathLst>
              <a:path w="3405" h="270" extrusionOk="0">
                <a:moveTo>
                  <a:pt x="3405" y="270"/>
                </a:moveTo>
                <a:lnTo>
                  <a:pt x="3405" y="0"/>
                </a:lnTo>
                <a:lnTo>
                  <a:pt x="267" y="0"/>
                </a:lnTo>
                <a:lnTo>
                  <a:pt x="0" y="270"/>
                </a:lnTo>
                <a:lnTo>
                  <a:pt x="3405" y="270"/>
                </a:lnTo>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 name="Google Shape;19;p28"/>
          <p:cNvSpPr/>
          <p:nvPr/>
        </p:nvSpPr>
        <p:spPr>
          <a:xfrm>
            <a:off x="10423175" y="359278"/>
            <a:ext cx="295401" cy="381336"/>
          </a:xfrm>
          <a:custGeom>
            <a:avLst/>
            <a:gdLst/>
            <a:ahLst/>
            <a:cxnLst/>
            <a:rect l="l" t="t" r="r" b="b"/>
            <a:pathLst>
              <a:path w="70" h="90" extrusionOk="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28"/>
          <p:cNvSpPr/>
          <p:nvPr/>
        </p:nvSpPr>
        <p:spPr>
          <a:xfrm>
            <a:off x="10476885" y="405826"/>
            <a:ext cx="186192" cy="245272"/>
          </a:xfrm>
          <a:custGeom>
            <a:avLst/>
            <a:gdLst/>
            <a:ahLst/>
            <a:cxnLst/>
            <a:rect l="l" t="t" r="r" b="b"/>
            <a:pathLst>
              <a:path w="104" h="137" extrusionOk="0">
                <a:moveTo>
                  <a:pt x="0" y="69"/>
                </a:moveTo>
                <a:lnTo>
                  <a:pt x="52" y="0"/>
                </a:lnTo>
                <a:lnTo>
                  <a:pt x="104" y="69"/>
                </a:lnTo>
                <a:lnTo>
                  <a:pt x="52" y="137"/>
                </a:lnTo>
                <a:lnTo>
                  <a:pt x="0" y="69"/>
                </a:lnTo>
                <a:lnTo>
                  <a:pt x="0" y="6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28"/>
          <p:cNvSpPr/>
          <p:nvPr/>
        </p:nvSpPr>
        <p:spPr>
          <a:xfrm>
            <a:off x="10503739" y="455954"/>
            <a:ext cx="134273" cy="161128"/>
          </a:xfrm>
          <a:custGeom>
            <a:avLst/>
            <a:gdLst/>
            <a:ahLst/>
            <a:cxnLst/>
            <a:rect l="l" t="t" r="r" b="b"/>
            <a:pathLst>
              <a:path w="32" h="38" extrusionOk="0">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28"/>
          <p:cNvSpPr/>
          <p:nvPr/>
        </p:nvSpPr>
        <p:spPr>
          <a:xfrm>
            <a:off x="11534957" y="359278"/>
            <a:ext cx="297191" cy="377755"/>
          </a:xfrm>
          <a:custGeom>
            <a:avLst/>
            <a:gdLst/>
            <a:ahLst/>
            <a:cxnLst/>
            <a:rect l="l" t="t" r="r" b="b"/>
            <a:pathLst>
              <a:path w="70" h="89" extrusionOk="0">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28"/>
          <p:cNvSpPr/>
          <p:nvPr/>
        </p:nvSpPr>
        <p:spPr>
          <a:xfrm>
            <a:off x="11133928" y="355697"/>
            <a:ext cx="347320" cy="381336"/>
          </a:xfrm>
          <a:custGeom>
            <a:avLst/>
            <a:gdLst/>
            <a:ahLst/>
            <a:cxnLst/>
            <a:rect l="l" t="t" r="r" b="b"/>
            <a:pathLst>
              <a:path w="82" h="90" extrusionOk="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8"/>
          <p:cNvSpPr/>
          <p:nvPr/>
        </p:nvSpPr>
        <p:spPr>
          <a:xfrm>
            <a:off x="10790189" y="359278"/>
            <a:ext cx="338368" cy="372384"/>
          </a:xfrm>
          <a:custGeom>
            <a:avLst/>
            <a:gdLst/>
            <a:ahLst/>
            <a:cxnLst/>
            <a:rect l="l" t="t" r="r" b="b"/>
            <a:pathLst>
              <a:path w="189" h="208" extrusionOk="0">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28"/>
          <p:cNvSpPr/>
          <p:nvPr/>
        </p:nvSpPr>
        <p:spPr>
          <a:xfrm>
            <a:off x="8092" y="-12822"/>
            <a:ext cx="11919568" cy="94340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28"/>
          <p:cNvSpPr/>
          <p:nvPr/>
        </p:nvSpPr>
        <p:spPr>
          <a:xfrm>
            <a:off x="5761528" y="6229968"/>
            <a:ext cx="6422379" cy="62302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 name="Google Shape;27;p28"/>
          <p:cNvSpPr txBox="1">
            <a:spLocks noGrp="1"/>
          </p:cNvSpPr>
          <p:nvPr>
            <p:ph type="sldNum" idx="12"/>
          </p:nvPr>
        </p:nvSpPr>
        <p:spPr>
          <a:xfrm>
            <a:off x="498929" y="6510471"/>
            <a:ext cx="448128" cy="246221"/>
          </a:xfrm>
          <a:prstGeom prst="rect">
            <a:avLst/>
          </a:prstGeom>
          <a:noFill/>
          <a:ln>
            <a:noFill/>
          </a:ln>
        </p:spPr>
        <p:txBody>
          <a:bodyPr spcFirstLastPara="1" wrap="square" lIns="91425" tIns="45700" rIns="91425" bIns="45700" anchor="t" anchorCtr="0">
            <a:sp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rgbClr val="3D393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8" name="Google Shape;28;p28"/>
          <p:cNvSpPr txBox="1">
            <a:spLocks noGrp="1"/>
          </p:cNvSpPr>
          <p:nvPr>
            <p:ph type="ftr" idx="11"/>
          </p:nvPr>
        </p:nvSpPr>
        <p:spPr>
          <a:xfrm>
            <a:off x="690518" y="6510471"/>
            <a:ext cx="3086100" cy="246221"/>
          </a:xfrm>
          <a:prstGeom prst="rect">
            <a:avLst/>
          </a:prstGeom>
          <a:noFill/>
          <a:ln>
            <a:noFill/>
          </a:ln>
        </p:spPr>
        <p:txBody>
          <a:bodyPr spcFirstLastPara="1" wrap="square" lIns="91425" tIns="45700" rIns="91425" bIns="45700" anchor="t" anchorCtr="0">
            <a:sp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3D393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28"/>
          <p:cNvSpPr txBox="1">
            <a:spLocks noGrp="1"/>
          </p:cNvSpPr>
          <p:nvPr>
            <p:ph type="body" idx="1"/>
          </p:nvPr>
        </p:nvSpPr>
        <p:spPr>
          <a:xfrm>
            <a:off x="587829" y="1828800"/>
            <a:ext cx="11219858" cy="395918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D3935"/>
              </a:buClr>
              <a:buSzPts val="1900"/>
              <a:buNone/>
              <a:defRPr sz="1900">
                <a:solidFill>
                  <a:srgbClr val="3D3935"/>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8"/>
          <p:cNvSpPr txBox="1">
            <a:spLocks noGrp="1"/>
          </p:cNvSpPr>
          <p:nvPr>
            <p:ph type="title"/>
          </p:nvPr>
        </p:nvSpPr>
        <p:spPr>
          <a:xfrm>
            <a:off x="595920" y="1101228"/>
            <a:ext cx="11211767" cy="49398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3D3935"/>
              </a:buClr>
              <a:buSzPts val="2900"/>
              <a:buFont typeface="Arial"/>
              <a:buNone/>
              <a:defRPr sz="2900" b="1">
                <a:solidFill>
                  <a:srgbClr val="3D3935"/>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54128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cSld name="Two Content">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30"/>
          <p:cNvSpPr txBox="1">
            <a:spLocks noGrp="1"/>
          </p:cNvSpPr>
          <p:nvPr>
            <p:ph type="body" idx="1"/>
          </p:nvPr>
        </p:nvSpPr>
        <p:spPr>
          <a:xfrm>
            <a:off x="523375" y="1825625"/>
            <a:ext cx="5478840" cy="38412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EA9623"/>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0"/>
          <p:cNvSpPr txBox="1">
            <a:spLocks noGrp="1"/>
          </p:cNvSpPr>
          <p:nvPr>
            <p:ph type="body" idx="2"/>
          </p:nvPr>
        </p:nvSpPr>
        <p:spPr>
          <a:xfrm>
            <a:off x="6189787" y="1825625"/>
            <a:ext cx="5478841" cy="38412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EA9623"/>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30"/>
          <p:cNvSpPr txBox="1">
            <a:spLocks noGrp="1"/>
          </p:cNvSpPr>
          <p:nvPr>
            <p:ph type="title"/>
          </p:nvPr>
        </p:nvSpPr>
        <p:spPr>
          <a:xfrm>
            <a:off x="495300" y="365125"/>
            <a:ext cx="112014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29FA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847052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B04F45-9B14-89B5-584E-CB796CBBFF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8876CF6-DAEB-19C7-5937-986B82889E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9C541D-B388-1FFA-73FE-0974AB2C55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9D1F6C-57ED-5345-B930-C75776237452}" type="datetimeFigureOut">
              <a:rPr lang="en-US" smtClean="0"/>
              <a:t>6/9/2026</a:t>
            </a:fld>
            <a:endParaRPr lang="en-US"/>
          </a:p>
        </p:txBody>
      </p:sp>
      <p:sp>
        <p:nvSpPr>
          <p:cNvPr id="5" name="Footer Placeholder 4">
            <a:extLst>
              <a:ext uri="{FF2B5EF4-FFF2-40B4-BE49-F238E27FC236}">
                <a16:creationId xmlns:a16="http://schemas.microsoft.com/office/drawing/2014/main" id="{5EB667A0-5709-299A-28D5-BF6D9E0D21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06AECB3-E027-CD06-0202-D5E9F101E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2131AE-5E2E-0B4B-8530-6A0B26635590}" type="slidenum">
              <a:rPr lang="en-US" smtClean="0"/>
              <a:t>‹#›</a:t>
            </a:fld>
            <a:endParaRPr lang="en-US"/>
          </a:p>
        </p:txBody>
      </p:sp>
    </p:spTree>
    <p:extLst>
      <p:ext uri="{BB962C8B-B14F-4D97-AF65-F5344CB8AC3E}">
        <p14:creationId xmlns:p14="http://schemas.microsoft.com/office/powerpoint/2010/main" val="715519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61" r:id="rId10"/>
    <p:sldLayoutId id="21474836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hyperlink" Target="https://drive.google.com/file/d/1lp6q-h4IdT50bsEO37ay_J0qCIPVxw5D/view"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8.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35EF5-3E5A-8073-6888-49811119909D}"/>
              </a:ext>
            </a:extLst>
          </p:cNvPr>
          <p:cNvSpPr>
            <a:spLocks noGrp="1"/>
          </p:cNvSpPr>
          <p:nvPr>
            <p:ph type="ctrTitle"/>
          </p:nvPr>
        </p:nvSpPr>
        <p:spPr/>
        <p:txBody>
          <a:bodyPr/>
          <a:lstStyle/>
          <a:p>
            <a:r>
              <a:rPr lang="en-GB" dirty="0"/>
              <a:t>Just say </a:t>
            </a:r>
            <a:r>
              <a:rPr lang="en-GB" dirty="0">
                <a:solidFill>
                  <a:srgbClr val="67EACA"/>
                </a:solidFill>
              </a:rPr>
              <a:t>no</a:t>
            </a:r>
            <a:r>
              <a:rPr lang="en-GB" dirty="0"/>
              <a:t> to the ‘just-in-case’ cannula.</a:t>
            </a:r>
            <a:endParaRPr lang="en-US" dirty="0"/>
          </a:p>
        </p:txBody>
      </p:sp>
      <p:pic>
        <p:nvPicPr>
          <p:cNvPr id="6" name="Picture 5">
            <a:extLst>
              <a:ext uri="{FF2B5EF4-FFF2-40B4-BE49-F238E27FC236}">
                <a16:creationId xmlns:a16="http://schemas.microsoft.com/office/drawing/2014/main" id="{E9956A1B-21BA-0DA7-A346-2AE233E6283F}"/>
              </a:ext>
            </a:extLst>
          </p:cNvPr>
          <p:cNvPicPr>
            <a:picLocks noChangeAspect="1"/>
          </p:cNvPicPr>
          <p:nvPr/>
        </p:nvPicPr>
        <p:blipFill>
          <a:blip r:embed="rId2"/>
          <a:stretch>
            <a:fillRect/>
          </a:stretch>
        </p:blipFill>
        <p:spPr>
          <a:xfrm>
            <a:off x="8360228" y="3119169"/>
            <a:ext cx="1472541" cy="129037"/>
          </a:xfrm>
          <a:prstGeom prst="rect">
            <a:avLst/>
          </a:prstGeom>
        </p:spPr>
      </p:pic>
    </p:spTree>
    <p:extLst>
      <p:ext uri="{BB962C8B-B14F-4D97-AF65-F5344CB8AC3E}">
        <p14:creationId xmlns:p14="http://schemas.microsoft.com/office/powerpoint/2010/main" val="3474782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DA00F34-022A-F895-EBC8-C71780D20192}"/>
              </a:ext>
            </a:extLst>
          </p:cNvPr>
          <p:cNvCxnSpPr/>
          <p:nvPr/>
        </p:nvCxnSpPr>
        <p:spPr>
          <a:xfrm>
            <a:off x="213756" y="6451400"/>
            <a:ext cx="10390909"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Google Shape;73;p4">
            <a:extLst>
              <a:ext uri="{FF2B5EF4-FFF2-40B4-BE49-F238E27FC236}">
                <a16:creationId xmlns:a16="http://schemas.microsoft.com/office/drawing/2014/main" id="{842BDD30-0BDE-46A7-99F0-95B68B300640}"/>
              </a:ext>
            </a:extLst>
          </p:cNvPr>
          <p:cNvSpPr txBox="1">
            <a:spLocks noGrp="1"/>
          </p:cNvSpPr>
          <p:nvPr>
            <p:ph type="title"/>
          </p:nvPr>
        </p:nvSpPr>
        <p:spPr>
          <a:xfrm>
            <a:off x="375138" y="2612175"/>
            <a:ext cx="3439437" cy="890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200"/>
              <a:buFont typeface="Arial"/>
              <a:buNone/>
            </a:pPr>
            <a:r>
              <a:rPr lang="en-US" sz="3200" dirty="0">
                <a:solidFill>
                  <a:srgbClr val="002060"/>
                </a:solidFill>
              </a:rPr>
              <a:t>Background</a:t>
            </a:r>
            <a:endParaRPr dirty="0">
              <a:solidFill>
                <a:srgbClr val="002060"/>
              </a:solidFill>
            </a:endParaRPr>
          </a:p>
        </p:txBody>
      </p:sp>
      <p:pic>
        <p:nvPicPr>
          <p:cNvPr id="8" name="Google Shape;74;p4">
            <a:extLst>
              <a:ext uri="{FF2B5EF4-FFF2-40B4-BE49-F238E27FC236}">
                <a16:creationId xmlns:a16="http://schemas.microsoft.com/office/drawing/2014/main" id="{D41CFD38-3CFA-48F2-BB0F-DB4A7AB71DE3}"/>
              </a:ext>
            </a:extLst>
          </p:cNvPr>
          <p:cNvPicPr preferRelativeResize="0"/>
          <p:nvPr/>
        </p:nvPicPr>
        <p:blipFill rotWithShape="1">
          <a:blip r:embed="rId3">
            <a:alphaModFix/>
          </a:blip>
          <a:srcRect/>
          <a:stretch/>
        </p:blipFill>
        <p:spPr>
          <a:xfrm>
            <a:off x="3814575" y="406599"/>
            <a:ext cx="3700754" cy="6018636"/>
          </a:xfrm>
          <a:prstGeom prst="rect">
            <a:avLst/>
          </a:prstGeom>
          <a:noFill/>
          <a:ln>
            <a:noFill/>
          </a:ln>
        </p:spPr>
      </p:pic>
      <p:pic>
        <p:nvPicPr>
          <p:cNvPr id="9" name="Google Shape;75;p4">
            <a:extLst>
              <a:ext uri="{FF2B5EF4-FFF2-40B4-BE49-F238E27FC236}">
                <a16:creationId xmlns:a16="http://schemas.microsoft.com/office/drawing/2014/main" id="{EFB53B59-7FC9-4A7A-A6F5-9BD9E5912401}"/>
              </a:ext>
            </a:extLst>
          </p:cNvPr>
          <p:cNvPicPr preferRelativeResize="0"/>
          <p:nvPr/>
        </p:nvPicPr>
        <p:blipFill rotWithShape="1">
          <a:blip r:embed="rId4">
            <a:alphaModFix/>
          </a:blip>
          <a:srcRect/>
          <a:stretch/>
        </p:blipFill>
        <p:spPr>
          <a:xfrm>
            <a:off x="9896079" y="92470"/>
            <a:ext cx="1037313" cy="1079690"/>
          </a:xfrm>
          <a:prstGeom prst="rect">
            <a:avLst/>
          </a:prstGeom>
          <a:noFill/>
          <a:ln>
            <a:noFill/>
          </a:ln>
        </p:spPr>
      </p:pic>
      <p:pic>
        <p:nvPicPr>
          <p:cNvPr id="10" name="Google Shape;76;p4">
            <a:extLst>
              <a:ext uri="{FF2B5EF4-FFF2-40B4-BE49-F238E27FC236}">
                <a16:creationId xmlns:a16="http://schemas.microsoft.com/office/drawing/2014/main" id="{8AE30373-F547-46BA-9F5A-996E38FDCDF4}"/>
              </a:ext>
            </a:extLst>
          </p:cNvPr>
          <p:cNvPicPr preferRelativeResize="0"/>
          <p:nvPr/>
        </p:nvPicPr>
        <p:blipFill rotWithShape="1">
          <a:blip r:embed="rId5">
            <a:alphaModFix/>
          </a:blip>
          <a:srcRect/>
          <a:stretch/>
        </p:blipFill>
        <p:spPr>
          <a:xfrm>
            <a:off x="10933392" y="153768"/>
            <a:ext cx="891994" cy="890453"/>
          </a:xfrm>
          <a:prstGeom prst="rect">
            <a:avLst/>
          </a:prstGeom>
          <a:noFill/>
          <a:ln>
            <a:noFill/>
          </a:ln>
        </p:spPr>
      </p:pic>
      <p:pic>
        <p:nvPicPr>
          <p:cNvPr id="11" name="Google Shape;77;p4">
            <a:extLst>
              <a:ext uri="{FF2B5EF4-FFF2-40B4-BE49-F238E27FC236}">
                <a16:creationId xmlns:a16="http://schemas.microsoft.com/office/drawing/2014/main" id="{513A3B13-E895-42FA-AB05-AAC79D249650}"/>
              </a:ext>
            </a:extLst>
          </p:cNvPr>
          <p:cNvPicPr preferRelativeResize="0"/>
          <p:nvPr/>
        </p:nvPicPr>
        <p:blipFill rotWithShape="1">
          <a:blip r:embed="rId6">
            <a:alphaModFix/>
          </a:blip>
          <a:srcRect/>
          <a:stretch/>
        </p:blipFill>
        <p:spPr>
          <a:xfrm>
            <a:off x="6998270" y="782802"/>
            <a:ext cx="4136575" cy="5830197"/>
          </a:xfrm>
          <a:prstGeom prst="rect">
            <a:avLst/>
          </a:prstGeom>
          <a:noFill/>
          <a:ln>
            <a:noFill/>
          </a:ln>
        </p:spPr>
      </p:pic>
    </p:spTree>
    <p:extLst>
      <p:ext uri="{BB962C8B-B14F-4D97-AF65-F5344CB8AC3E}">
        <p14:creationId xmlns:p14="http://schemas.microsoft.com/office/powerpoint/2010/main" val="2808573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DA00F34-022A-F895-EBC8-C71780D20192}"/>
              </a:ext>
            </a:extLst>
          </p:cNvPr>
          <p:cNvCxnSpPr/>
          <p:nvPr/>
        </p:nvCxnSpPr>
        <p:spPr>
          <a:xfrm>
            <a:off x="213756" y="6451400"/>
            <a:ext cx="10390909"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Google Shape;83;p9">
            <a:extLst>
              <a:ext uri="{FF2B5EF4-FFF2-40B4-BE49-F238E27FC236}">
                <a16:creationId xmlns:a16="http://schemas.microsoft.com/office/drawing/2014/main" id="{C8F94FE8-6856-413E-98BA-95E5B1523DA2}"/>
              </a:ext>
            </a:extLst>
          </p:cNvPr>
          <p:cNvSpPr txBox="1">
            <a:spLocks/>
          </p:cNvSpPr>
          <p:nvPr/>
        </p:nvSpPr>
        <p:spPr>
          <a:xfrm>
            <a:off x="846900" y="112610"/>
            <a:ext cx="11345100" cy="1008900"/>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C00000"/>
              </a:buClr>
              <a:buSzPts val="2000"/>
              <a:buFont typeface="Arial" panose="020B0604020202020204" pitchFamily="34" charset="0"/>
              <a:buNone/>
            </a:pPr>
            <a:r>
              <a:rPr lang="en-US" sz="3000" b="1" dirty="0">
                <a:solidFill>
                  <a:srgbClr val="002060"/>
                </a:solidFill>
              </a:rPr>
              <a:t>Interventions aligned with ACSQHC Standards across 5 categories</a:t>
            </a:r>
            <a:endParaRPr lang="en-US" sz="3200" b="1" dirty="0">
              <a:solidFill>
                <a:srgbClr val="002060"/>
              </a:solidFill>
            </a:endParaRPr>
          </a:p>
        </p:txBody>
      </p:sp>
      <p:pic>
        <p:nvPicPr>
          <p:cNvPr id="15" name="Google Shape;87;p9">
            <a:extLst>
              <a:ext uri="{FF2B5EF4-FFF2-40B4-BE49-F238E27FC236}">
                <a16:creationId xmlns:a16="http://schemas.microsoft.com/office/drawing/2014/main" id="{C8CE26FB-8D3D-437A-A6EC-6B0736BAD687}"/>
              </a:ext>
            </a:extLst>
          </p:cNvPr>
          <p:cNvPicPr preferRelativeResize="0"/>
          <p:nvPr/>
        </p:nvPicPr>
        <p:blipFill rotWithShape="1">
          <a:blip r:embed="rId3">
            <a:alphaModFix/>
          </a:blip>
          <a:srcRect/>
          <a:stretch/>
        </p:blipFill>
        <p:spPr>
          <a:xfrm>
            <a:off x="7530293" y="1331779"/>
            <a:ext cx="1818476" cy="1911549"/>
          </a:xfrm>
          <a:prstGeom prst="rect">
            <a:avLst/>
          </a:prstGeom>
          <a:noFill/>
          <a:ln>
            <a:noFill/>
          </a:ln>
        </p:spPr>
      </p:pic>
      <p:pic>
        <p:nvPicPr>
          <p:cNvPr id="16" name="Google Shape;88;p9">
            <a:extLst>
              <a:ext uri="{FF2B5EF4-FFF2-40B4-BE49-F238E27FC236}">
                <a16:creationId xmlns:a16="http://schemas.microsoft.com/office/drawing/2014/main" id="{CB7E3054-3E81-4857-BDBF-46EC282222C5}"/>
              </a:ext>
            </a:extLst>
          </p:cNvPr>
          <p:cNvPicPr preferRelativeResize="0"/>
          <p:nvPr/>
        </p:nvPicPr>
        <p:blipFill rotWithShape="1">
          <a:blip r:embed="rId4">
            <a:alphaModFix/>
          </a:blip>
          <a:srcRect/>
          <a:stretch/>
        </p:blipFill>
        <p:spPr>
          <a:xfrm>
            <a:off x="5077758" y="3765044"/>
            <a:ext cx="2045341" cy="1862776"/>
          </a:xfrm>
          <a:prstGeom prst="rect">
            <a:avLst/>
          </a:prstGeom>
          <a:noFill/>
          <a:ln>
            <a:noFill/>
          </a:ln>
        </p:spPr>
      </p:pic>
      <p:pic>
        <p:nvPicPr>
          <p:cNvPr id="17" name="Google Shape;89;p9">
            <a:extLst>
              <a:ext uri="{FF2B5EF4-FFF2-40B4-BE49-F238E27FC236}">
                <a16:creationId xmlns:a16="http://schemas.microsoft.com/office/drawing/2014/main" id="{8BD2E5B8-DAA2-4198-83F6-69159E6BF5E6}"/>
              </a:ext>
            </a:extLst>
          </p:cNvPr>
          <p:cNvPicPr preferRelativeResize="0"/>
          <p:nvPr/>
        </p:nvPicPr>
        <p:blipFill rotWithShape="1">
          <a:blip r:embed="rId5">
            <a:alphaModFix/>
          </a:blip>
          <a:srcRect/>
          <a:stretch/>
        </p:blipFill>
        <p:spPr>
          <a:xfrm>
            <a:off x="8378723" y="3908177"/>
            <a:ext cx="1678095" cy="1706313"/>
          </a:xfrm>
          <a:prstGeom prst="rect">
            <a:avLst/>
          </a:prstGeom>
          <a:noFill/>
          <a:ln>
            <a:noFill/>
          </a:ln>
        </p:spPr>
      </p:pic>
      <p:sp>
        <p:nvSpPr>
          <p:cNvPr id="18" name="Google Shape;90;p9">
            <a:extLst>
              <a:ext uri="{FF2B5EF4-FFF2-40B4-BE49-F238E27FC236}">
                <a16:creationId xmlns:a16="http://schemas.microsoft.com/office/drawing/2014/main" id="{74D10959-2350-4E35-8182-F57E4422D53E}"/>
              </a:ext>
            </a:extLst>
          </p:cNvPr>
          <p:cNvSpPr txBox="1"/>
          <p:nvPr/>
        </p:nvSpPr>
        <p:spPr>
          <a:xfrm>
            <a:off x="3843681" y="3112220"/>
            <a:ext cx="25653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65D6B"/>
                </a:solidFill>
                <a:latin typeface="Arial"/>
                <a:ea typeface="Arial"/>
                <a:cs typeface="Arial"/>
                <a:sym typeface="Arial"/>
              </a:rPr>
              <a:t>Engagement</a:t>
            </a:r>
            <a:endParaRPr sz="1600" b="1" i="0" u="none" strike="noStrike" cap="none">
              <a:solidFill>
                <a:srgbClr val="165D6B"/>
              </a:solidFill>
              <a:latin typeface="Arial"/>
              <a:ea typeface="Arial"/>
              <a:cs typeface="Arial"/>
              <a:sym typeface="Arial"/>
            </a:endParaRPr>
          </a:p>
        </p:txBody>
      </p:sp>
      <p:sp>
        <p:nvSpPr>
          <p:cNvPr id="19" name="Google Shape;91;p9">
            <a:extLst>
              <a:ext uri="{FF2B5EF4-FFF2-40B4-BE49-F238E27FC236}">
                <a16:creationId xmlns:a16="http://schemas.microsoft.com/office/drawing/2014/main" id="{B6E8D659-027F-4432-BB97-D6A057612AE4}"/>
              </a:ext>
            </a:extLst>
          </p:cNvPr>
          <p:cNvSpPr txBox="1"/>
          <p:nvPr/>
        </p:nvSpPr>
        <p:spPr>
          <a:xfrm>
            <a:off x="6513045" y="3169644"/>
            <a:ext cx="45012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  </a:t>
            </a:r>
            <a:r>
              <a:rPr lang="en-US" sz="2000" b="1" i="0" u="none" strike="noStrike" cap="none">
                <a:solidFill>
                  <a:srgbClr val="165D6B"/>
                </a:solidFill>
                <a:latin typeface="Arial"/>
                <a:ea typeface="Arial"/>
                <a:cs typeface="Arial"/>
                <a:sym typeface="Arial"/>
              </a:rPr>
              <a:t>Clinical Guidelines &amp; Policy</a:t>
            </a:r>
            <a:endParaRPr sz="2000" b="1" i="0" u="none" strike="noStrike" cap="none">
              <a:solidFill>
                <a:srgbClr val="165D6B"/>
              </a:solidFill>
              <a:latin typeface="Arial"/>
              <a:ea typeface="Arial"/>
              <a:cs typeface="Arial"/>
              <a:sym typeface="Arial"/>
            </a:endParaRPr>
          </a:p>
        </p:txBody>
      </p:sp>
      <p:sp>
        <p:nvSpPr>
          <p:cNvPr id="20" name="Google Shape;92;p9">
            <a:extLst>
              <a:ext uri="{FF2B5EF4-FFF2-40B4-BE49-F238E27FC236}">
                <a16:creationId xmlns:a16="http://schemas.microsoft.com/office/drawing/2014/main" id="{695FB408-9D93-4AFA-9BE9-6DC1F7FCCEBA}"/>
              </a:ext>
            </a:extLst>
          </p:cNvPr>
          <p:cNvSpPr txBox="1"/>
          <p:nvPr/>
        </p:nvSpPr>
        <p:spPr>
          <a:xfrm>
            <a:off x="1561669" y="5581228"/>
            <a:ext cx="3103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      </a:t>
            </a:r>
            <a:r>
              <a:rPr lang="en-US" sz="2000" b="1" i="0" u="none" strike="noStrike" cap="none">
                <a:solidFill>
                  <a:srgbClr val="165D6B"/>
                </a:solidFill>
                <a:latin typeface="Arial"/>
                <a:ea typeface="Arial"/>
                <a:cs typeface="Arial"/>
                <a:sym typeface="Arial"/>
              </a:rPr>
              <a:t>Environment &amp; </a:t>
            </a:r>
            <a:endParaRPr sz="2000" b="1" i="0" u="none" strike="noStrike" cap="none">
              <a:solidFill>
                <a:srgbClr val="165D6B"/>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65D6B"/>
                </a:solidFill>
                <a:latin typeface="Arial"/>
                <a:ea typeface="Arial"/>
                <a:cs typeface="Arial"/>
                <a:sym typeface="Arial"/>
              </a:rPr>
              <a:t>Equipment Changes</a:t>
            </a:r>
            <a:endParaRPr sz="1600" b="1" i="0" u="none" strike="noStrike" cap="none">
              <a:solidFill>
                <a:srgbClr val="165D6B"/>
              </a:solidFill>
              <a:latin typeface="Arial"/>
              <a:ea typeface="Arial"/>
              <a:cs typeface="Arial"/>
              <a:sym typeface="Arial"/>
            </a:endParaRPr>
          </a:p>
        </p:txBody>
      </p:sp>
      <p:sp>
        <p:nvSpPr>
          <p:cNvPr id="21" name="Google Shape;93;p9">
            <a:extLst>
              <a:ext uri="{FF2B5EF4-FFF2-40B4-BE49-F238E27FC236}">
                <a16:creationId xmlns:a16="http://schemas.microsoft.com/office/drawing/2014/main" id="{A62C57F0-F073-4B97-B8C7-AB1E4B66D89A}"/>
              </a:ext>
            </a:extLst>
          </p:cNvPr>
          <p:cNvSpPr txBox="1"/>
          <p:nvPr/>
        </p:nvSpPr>
        <p:spPr>
          <a:xfrm>
            <a:off x="8054287" y="5701544"/>
            <a:ext cx="2899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65D6B"/>
                </a:solidFill>
                <a:latin typeface="Arial"/>
                <a:ea typeface="Arial"/>
                <a:cs typeface="Arial"/>
                <a:sym typeface="Arial"/>
              </a:rPr>
              <a:t>Audit &amp; Feedback</a:t>
            </a:r>
            <a:endParaRPr sz="1600" b="1" i="0" u="none" strike="noStrike" cap="none">
              <a:solidFill>
                <a:srgbClr val="165D6B"/>
              </a:solidFill>
              <a:latin typeface="Arial"/>
              <a:ea typeface="Arial"/>
              <a:cs typeface="Arial"/>
              <a:sym typeface="Arial"/>
            </a:endParaRPr>
          </a:p>
        </p:txBody>
      </p:sp>
      <p:sp>
        <p:nvSpPr>
          <p:cNvPr id="22" name="Google Shape;94;p9">
            <a:extLst>
              <a:ext uri="{FF2B5EF4-FFF2-40B4-BE49-F238E27FC236}">
                <a16:creationId xmlns:a16="http://schemas.microsoft.com/office/drawing/2014/main" id="{FB6759EB-67D7-41CD-80B9-82D41D3525B8}"/>
              </a:ext>
            </a:extLst>
          </p:cNvPr>
          <p:cNvSpPr txBox="1"/>
          <p:nvPr/>
        </p:nvSpPr>
        <p:spPr>
          <a:xfrm>
            <a:off x="5380705" y="5731623"/>
            <a:ext cx="1944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65D6B"/>
                </a:solidFill>
                <a:latin typeface="Arial"/>
                <a:ea typeface="Arial"/>
                <a:cs typeface="Arial"/>
                <a:sym typeface="Arial"/>
              </a:rPr>
              <a:t>Education</a:t>
            </a:r>
            <a:endParaRPr sz="2000" b="1" i="0" u="none" strike="noStrike" cap="none">
              <a:solidFill>
                <a:srgbClr val="165D6B"/>
              </a:solidFill>
              <a:latin typeface="Arial"/>
              <a:ea typeface="Arial"/>
              <a:cs typeface="Arial"/>
              <a:sym typeface="Arial"/>
            </a:endParaRPr>
          </a:p>
        </p:txBody>
      </p:sp>
      <p:pic>
        <p:nvPicPr>
          <p:cNvPr id="23" name="Google Shape;95;p9">
            <a:extLst>
              <a:ext uri="{FF2B5EF4-FFF2-40B4-BE49-F238E27FC236}">
                <a16:creationId xmlns:a16="http://schemas.microsoft.com/office/drawing/2014/main" id="{8D6C5EE2-00D3-4E73-8353-34949671F8C8}"/>
              </a:ext>
            </a:extLst>
          </p:cNvPr>
          <p:cNvPicPr preferRelativeResize="0"/>
          <p:nvPr/>
        </p:nvPicPr>
        <p:blipFill rotWithShape="1">
          <a:blip r:embed="rId6">
            <a:alphaModFix/>
          </a:blip>
          <a:srcRect/>
          <a:stretch/>
        </p:blipFill>
        <p:spPr>
          <a:xfrm>
            <a:off x="3764499" y="1226790"/>
            <a:ext cx="1911550" cy="1911550"/>
          </a:xfrm>
          <a:prstGeom prst="rect">
            <a:avLst/>
          </a:prstGeom>
          <a:noFill/>
          <a:ln>
            <a:noFill/>
          </a:ln>
        </p:spPr>
      </p:pic>
      <p:pic>
        <p:nvPicPr>
          <p:cNvPr id="24" name="Google Shape;96;p9">
            <a:extLst>
              <a:ext uri="{FF2B5EF4-FFF2-40B4-BE49-F238E27FC236}">
                <a16:creationId xmlns:a16="http://schemas.microsoft.com/office/drawing/2014/main" id="{482DC8BC-07F1-4093-863C-A545AEE8FEB4}"/>
              </a:ext>
            </a:extLst>
          </p:cNvPr>
          <p:cNvPicPr preferRelativeResize="0"/>
          <p:nvPr/>
        </p:nvPicPr>
        <p:blipFill rotWithShape="1">
          <a:blip r:embed="rId7">
            <a:alphaModFix/>
          </a:blip>
          <a:srcRect/>
          <a:stretch/>
        </p:blipFill>
        <p:spPr>
          <a:xfrm>
            <a:off x="1847957" y="3611897"/>
            <a:ext cx="2050505" cy="1860497"/>
          </a:xfrm>
          <a:prstGeom prst="rect">
            <a:avLst/>
          </a:prstGeom>
          <a:noFill/>
          <a:ln>
            <a:noFill/>
          </a:ln>
        </p:spPr>
      </p:pic>
    </p:spTree>
    <p:extLst>
      <p:ext uri="{BB962C8B-B14F-4D97-AF65-F5344CB8AC3E}">
        <p14:creationId xmlns:p14="http://schemas.microsoft.com/office/powerpoint/2010/main" val="1404758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1"/>
          <p:cNvSpPr/>
          <p:nvPr/>
        </p:nvSpPr>
        <p:spPr>
          <a:xfrm>
            <a:off x="11742475" y="2583800"/>
            <a:ext cx="449400" cy="1795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02" name="Google Shape;102;p11">
            <a:hlinkClick r:id="rId3"/>
          </p:cNvPr>
          <p:cNvPicPr preferRelativeResize="0"/>
          <p:nvPr/>
        </p:nvPicPr>
        <p:blipFill rotWithShape="1">
          <a:blip r:embed="rId4">
            <a:alphaModFix/>
          </a:blip>
          <a:srcRect/>
          <a:stretch/>
        </p:blipFill>
        <p:spPr>
          <a:xfrm>
            <a:off x="1150191" y="389809"/>
            <a:ext cx="9891617" cy="542591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24"/>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4" name="Picture 3">
            <a:extLst>
              <a:ext uri="{FF2B5EF4-FFF2-40B4-BE49-F238E27FC236}">
                <a16:creationId xmlns:a16="http://schemas.microsoft.com/office/drawing/2014/main" id="{C8B7B3B2-E2DC-4378-ABFA-AC963642FF3A}"/>
              </a:ext>
            </a:extLst>
          </p:cNvPr>
          <p:cNvPicPr>
            <a:picLocks noChangeAspect="1"/>
          </p:cNvPicPr>
          <p:nvPr/>
        </p:nvPicPr>
        <p:blipFill>
          <a:blip r:embed="rId3"/>
          <a:stretch>
            <a:fillRect/>
          </a:stretch>
        </p:blipFill>
        <p:spPr>
          <a:xfrm>
            <a:off x="-398585" y="-234462"/>
            <a:ext cx="13094677" cy="7350370"/>
          </a:xfrm>
          <a:prstGeom prst="rect">
            <a:avLst/>
          </a:prstGeom>
        </p:spPr>
      </p:pic>
      <p:sp>
        <p:nvSpPr>
          <p:cNvPr id="114" name="Google Shape;114;p12"/>
          <p:cNvSpPr txBox="1">
            <a:spLocks noGrp="1"/>
          </p:cNvSpPr>
          <p:nvPr>
            <p:ph type="body" idx="1"/>
          </p:nvPr>
        </p:nvSpPr>
        <p:spPr>
          <a:xfrm>
            <a:off x="326719" y="77248"/>
            <a:ext cx="6131700" cy="1139400"/>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rgbClr val="165D6B"/>
              </a:buClr>
              <a:buSzPts val="2800"/>
              <a:buFont typeface="Calibri"/>
              <a:buAutoNum type="arabicPeriod"/>
            </a:pPr>
            <a:r>
              <a:rPr lang="en-US" sz="2800" b="1" dirty="0">
                <a:solidFill>
                  <a:srgbClr val="165D6B"/>
                </a:solidFill>
              </a:rPr>
              <a:t>Engagement</a:t>
            </a:r>
            <a:endParaRPr b="1" dirty="0">
              <a:solidFill>
                <a:srgbClr val="165D6B"/>
              </a:solidFill>
            </a:endParaRPr>
          </a:p>
          <a:p>
            <a:pPr marL="0" lvl="0" indent="0" algn="l" rtl="0">
              <a:lnSpc>
                <a:spcPct val="90000"/>
              </a:lnSpc>
              <a:spcBef>
                <a:spcPts val="1000"/>
              </a:spcBef>
              <a:spcAft>
                <a:spcPts val="0"/>
              </a:spcAft>
              <a:buClr>
                <a:srgbClr val="C00000"/>
              </a:buClr>
              <a:buSzPts val="2400"/>
              <a:buNone/>
            </a:pPr>
            <a:r>
              <a:rPr lang="en-US" sz="2400" dirty="0"/>
              <a:t>Includes securing stakeholder support</a:t>
            </a:r>
            <a:endParaRPr dirty="0"/>
          </a:p>
          <a:p>
            <a:pPr marL="457200" lvl="0" indent="-330200" algn="l" rtl="0">
              <a:lnSpc>
                <a:spcPct val="90000"/>
              </a:lnSpc>
              <a:spcBef>
                <a:spcPts val="1000"/>
              </a:spcBef>
              <a:spcAft>
                <a:spcPts val="0"/>
              </a:spcAft>
              <a:buClr>
                <a:srgbClr val="3D3935"/>
              </a:buClr>
              <a:buSzPts val="2000"/>
              <a:buFont typeface="Calibri"/>
              <a:buNone/>
            </a:pPr>
            <a:endParaRPr sz="2000" dirty="0"/>
          </a:p>
          <a:p>
            <a:pPr marL="0" lvl="0" indent="0" algn="l" rtl="0">
              <a:lnSpc>
                <a:spcPct val="90000"/>
              </a:lnSpc>
              <a:spcBef>
                <a:spcPts val="1000"/>
              </a:spcBef>
              <a:spcAft>
                <a:spcPts val="0"/>
              </a:spcAft>
              <a:buClr>
                <a:srgbClr val="3D3935"/>
              </a:buClr>
              <a:buSzPts val="2400"/>
              <a:buNone/>
            </a:pPr>
            <a:endParaRPr sz="2400" dirty="0"/>
          </a:p>
        </p:txBody>
      </p:sp>
      <p:pic>
        <p:nvPicPr>
          <p:cNvPr id="115" name="Google Shape;115;p12"/>
          <p:cNvPicPr preferRelativeResize="0"/>
          <p:nvPr/>
        </p:nvPicPr>
        <p:blipFill rotWithShape="1">
          <a:blip r:embed="rId4">
            <a:alphaModFix/>
          </a:blip>
          <a:srcRect/>
          <a:stretch/>
        </p:blipFill>
        <p:spPr>
          <a:xfrm>
            <a:off x="7056738" y="-16623"/>
            <a:ext cx="5135262" cy="6874623"/>
          </a:xfrm>
          <a:prstGeom prst="rect">
            <a:avLst/>
          </a:prstGeom>
          <a:noFill/>
          <a:ln>
            <a:noFill/>
          </a:ln>
          <a:effectLst>
            <a:outerShdw blurRad="292100" dist="139700" dir="2700000" algn="tl" rotWithShape="0">
              <a:srgbClr val="333333">
                <a:alpha val="64705"/>
              </a:srgbClr>
            </a:outerShdw>
          </a:effectLst>
        </p:spPr>
      </p:pic>
      <p:pic>
        <p:nvPicPr>
          <p:cNvPr id="116" name="Google Shape;116;p12" descr="pat and Diana.png"/>
          <p:cNvPicPr preferRelativeResize="0"/>
          <p:nvPr/>
        </p:nvPicPr>
        <p:blipFill rotWithShape="1">
          <a:blip r:embed="rId5">
            <a:alphaModFix/>
          </a:blip>
          <a:srcRect/>
          <a:stretch/>
        </p:blipFill>
        <p:spPr>
          <a:xfrm>
            <a:off x="683251" y="1356350"/>
            <a:ext cx="3533645" cy="2393274"/>
          </a:xfrm>
          <a:prstGeom prst="rect">
            <a:avLst/>
          </a:prstGeom>
          <a:noFill/>
          <a:ln>
            <a:noFill/>
          </a:ln>
          <a:effectLst>
            <a:outerShdw blurRad="292100" dist="139700" dir="2700000" algn="tl" rotWithShape="0">
              <a:srgbClr val="333333">
                <a:alpha val="64313"/>
              </a:srgbClr>
            </a:outerShdw>
          </a:effectLst>
        </p:spPr>
      </p:pic>
      <p:pic>
        <p:nvPicPr>
          <p:cNvPr id="117" name="Google Shape;117;p12" title="Promotional  biscuits_photo1.jpg"/>
          <p:cNvPicPr preferRelativeResize="0"/>
          <p:nvPr/>
        </p:nvPicPr>
        <p:blipFill rotWithShape="1">
          <a:blip r:embed="rId6">
            <a:alphaModFix/>
          </a:blip>
          <a:srcRect/>
          <a:stretch/>
        </p:blipFill>
        <p:spPr>
          <a:xfrm>
            <a:off x="3985047" y="4469250"/>
            <a:ext cx="2692175" cy="1937424"/>
          </a:xfrm>
          <a:prstGeom prst="rect">
            <a:avLst/>
          </a:prstGeom>
          <a:noFill/>
          <a:ln>
            <a:noFill/>
          </a:ln>
          <a:effectLst>
            <a:outerShdw blurRad="292100" dist="139700" dir="2700000" algn="tl" rotWithShape="0">
              <a:srgbClr val="333333">
                <a:alpha val="64313"/>
              </a:srgbClr>
            </a:outerShdw>
          </a:effectLst>
        </p:spPr>
      </p:pic>
      <p:pic>
        <p:nvPicPr>
          <p:cNvPr id="118" name="Google Shape;118;p12"/>
          <p:cNvPicPr preferRelativeResize="0"/>
          <p:nvPr/>
        </p:nvPicPr>
        <p:blipFill rotWithShape="1">
          <a:blip r:embed="rId7">
            <a:alphaModFix/>
          </a:blip>
          <a:srcRect/>
          <a:stretch/>
        </p:blipFill>
        <p:spPr>
          <a:xfrm>
            <a:off x="770910" y="3889337"/>
            <a:ext cx="3076124" cy="2307049"/>
          </a:xfrm>
          <a:prstGeom prst="rect">
            <a:avLst/>
          </a:prstGeom>
          <a:noFill/>
          <a:ln>
            <a:noFill/>
          </a:ln>
          <a:effectLst>
            <a:outerShdw blurRad="292100" dist="139700" dir="2700000" algn="tl" rotWithShape="0">
              <a:srgbClr val="333333">
                <a:alpha val="64313"/>
              </a:srgbClr>
            </a:outerShdw>
          </a:effectLst>
        </p:spPr>
      </p:pic>
      <p:pic>
        <p:nvPicPr>
          <p:cNvPr id="119" name="Google Shape;119;p12"/>
          <p:cNvPicPr preferRelativeResize="0"/>
          <p:nvPr/>
        </p:nvPicPr>
        <p:blipFill rotWithShape="1">
          <a:blip r:embed="rId8">
            <a:alphaModFix/>
          </a:blip>
          <a:srcRect/>
          <a:stretch/>
        </p:blipFill>
        <p:spPr>
          <a:xfrm>
            <a:off x="4335737" y="1001800"/>
            <a:ext cx="2602175" cy="3382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3" name="Picture 2">
            <a:extLst>
              <a:ext uri="{FF2B5EF4-FFF2-40B4-BE49-F238E27FC236}">
                <a16:creationId xmlns:a16="http://schemas.microsoft.com/office/drawing/2014/main" id="{AA13E7C8-ECD2-4F79-B9A1-6B9681C6CE31}"/>
              </a:ext>
            </a:extLst>
          </p:cNvPr>
          <p:cNvPicPr>
            <a:picLocks noChangeAspect="1"/>
          </p:cNvPicPr>
          <p:nvPr/>
        </p:nvPicPr>
        <p:blipFill>
          <a:blip r:embed="rId3"/>
          <a:stretch>
            <a:fillRect/>
          </a:stretch>
        </p:blipFill>
        <p:spPr>
          <a:xfrm>
            <a:off x="0" y="0"/>
            <a:ext cx="12192000" cy="6963508"/>
          </a:xfrm>
          <a:prstGeom prst="rect">
            <a:avLst/>
          </a:prstGeom>
        </p:spPr>
      </p:pic>
      <p:sp>
        <p:nvSpPr>
          <p:cNvPr id="125" name="Google Shape;125;p13"/>
          <p:cNvSpPr txBox="1">
            <a:spLocks noGrp="1"/>
          </p:cNvSpPr>
          <p:nvPr>
            <p:ph type="body" idx="1"/>
          </p:nvPr>
        </p:nvSpPr>
        <p:spPr>
          <a:xfrm>
            <a:off x="879725" y="1423583"/>
            <a:ext cx="6319800" cy="2218800"/>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rgbClr val="165D6B"/>
              </a:buClr>
              <a:buSzPts val="2800"/>
              <a:buAutoNum type="arabicPeriod" startAt="2"/>
            </a:pPr>
            <a:r>
              <a:rPr lang="en-US" sz="2800" b="1">
                <a:solidFill>
                  <a:srgbClr val="165D6B"/>
                </a:solidFill>
              </a:rPr>
              <a:t>Clinical Guidelines &amp; Policy</a:t>
            </a:r>
            <a:endParaRPr sz="2800" b="1">
              <a:solidFill>
                <a:srgbClr val="165D6B"/>
              </a:solidFill>
            </a:endParaRPr>
          </a:p>
          <a:p>
            <a:pPr marL="0" lvl="0" indent="0" algn="l" rtl="0">
              <a:lnSpc>
                <a:spcPct val="90000"/>
              </a:lnSpc>
              <a:spcBef>
                <a:spcPts val="0"/>
              </a:spcBef>
              <a:spcAft>
                <a:spcPts val="0"/>
              </a:spcAft>
              <a:buSzPts val="1900"/>
              <a:buNone/>
            </a:pPr>
            <a:endParaRPr sz="2800" b="1">
              <a:solidFill>
                <a:srgbClr val="165D6B"/>
              </a:solidFill>
            </a:endParaRPr>
          </a:p>
          <a:p>
            <a:pPr marL="342900" lvl="0" indent="-342900" algn="l" rtl="0">
              <a:lnSpc>
                <a:spcPct val="90000"/>
              </a:lnSpc>
              <a:spcBef>
                <a:spcPts val="1000"/>
              </a:spcBef>
              <a:spcAft>
                <a:spcPts val="0"/>
              </a:spcAft>
              <a:buClr>
                <a:schemeClr val="dk2"/>
              </a:buClr>
              <a:buSzPts val="2400"/>
              <a:buFont typeface="Noto Sans Symbols"/>
              <a:buChar char="❑"/>
            </a:pPr>
            <a:r>
              <a:rPr lang="en-US" sz="2400">
                <a:solidFill>
                  <a:schemeClr val="dk2"/>
                </a:solidFill>
              </a:rPr>
              <a:t>Aligning Health Service PIVC guidelines with national standards</a:t>
            </a:r>
            <a:endParaRPr>
              <a:solidFill>
                <a:schemeClr val="dk2"/>
              </a:solidFill>
            </a:endParaRPr>
          </a:p>
          <a:p>
            <a:pPr marL="342900" lvl="0" indent="-342900" algn="l" rtl="0">
              <a:lnSpc>
                <a:spcPct val="90000"/>
              </a:lnSpc>
              <a:spcBef>
                <a:spcPts val="1000"/>
              </a:spcBef>
              <a:spcAft>
                <a:spcPts val="0"/>
              </a:spcAft>
              <a:buClr>
                <a:schemeClr val="dk2"/>
              </a:buClr>
              <a:buSzPts val="2400"/>
              <a:buFont typeface="Noto Sans Symbols"/>
              <a:buChar char="❑"/>
            </a:pPr>
            <a:r>
              <a:rPr lang="en-US" sz="2400">
                <a:solidFill>
                  <a:schemeClr val="dk2"/>
                </a:solidFill>
              </a:rPr>
              <a:t>Guideline mapping tool </a:t>
            </a:r>
            <a:endParaRPr sz="2400">
              <a:solidFill>
                <a:schemeClr val="dk2"/>
              </a:solidFill>
            </a:endParaRPr>
          </a:p>
        </p:txBody>
      </p:sp>
      <p:pic>
        <p:nvPicPr>
          <p:cNvPr id="126" name="Google Shape;126;p13"/>
          <p:cNvPicPr preferRelativeResize="0"/>
          <p:nvPr/>
        </p:nvPicPr>
        <p:blipFill rotWithShape="1">
          <a:blip r:embed="rId4">
            <a:alphaModFix/>
          </a:blip>
          <a:srcRect/>
          <a:stretch/>
        </p:blipFill>
        <p:spPr>
          <a:xfrm>
            <a:off x="8304800" y="1595200"/>
            <a:ext cx="3795651" cy="4988525"/>
          </a:xfrm>
          <a:prstGeom prst="rect">
            <a:avLst/>
          </a:prstGeom>
          <a:noFill/>
          <a:ln>
            <a:noFill/>
          </a:ln>
          <a:effectLst>
            <a:outerShdw blurRad="292100" dist="139700" dir="2700000" algn="tl" rotWithShape="0">
              <a:srgbClr val="333333">
                <a:alpha val="64313"/>
              </a:srgbClr>
            </a:outerShdw>
          </a:effectLst>
        </p:spPr>
      </p:pic>
      <p:pic>
        <p:nvPicPr>
          <p:cNvPr id="127" name="Google Shape;127;p13"/>
          <p:cNvPicPr preferRelativeResize="0"/>
          <p:nvPr/>
        </p:nvPicPr>
        <p:blipFill rotWithShape="1">
          <a:blip r:embed="rId5">
            <a:alphaModFix/>
          </a:blip>
          <a:srcRect/>
          <a:stretch/>
        </p:blipFill>
        <p:spPr>
          <a:xfrm>
            <a:off x="9896079" y="92470"/>
            <a:ext cx="1037313" cy="1079690"/>
          </a:xfrm>
          <a:prstGeom prst="rect">
            <a:avLst/>
          </a:prstGeom>
          <a:noFill/>
          <a:ln>
            <a:noFill/>
          </a:ln>
        </p:spPr>
      </p:pic>
      <p:pic>
        <p:nvPicPr>
          <p:cNvPr id="128" name="Google Shape;128;p13"/>
          <p:cNvPicPr preferRelativeResize="0"/>
          <p:nvPr/>
        </p:nvPicPr>
        <p:blipFill rotWithShape="1">
          <a:blip r:embed="rId6">
            <a:alphaModFix/>
          </a:blip>
          <a:srcRect/>
          <a:stretch/>
        </p:blipFill>
        <p:spPr>
          <a:xfrm>
            <a:off x="10933392" y="153768"/>
            <a:ext cx="891994" cy="890453"/>
          </a:xfrm>
          <a:prstGeom prst="rect">
            <a:avLst/>
          </a:prstGeom>
          <a:noFill/>
          <a:ln>
            <a:noFill/>
          </a:ln>
        </p:spPr>
      </p:pic>
      <p:pic>
        <p:nvPicPr>
          <p:cNvPr id="129" name="Google Shape;129;p13"/>
          <p:cNvPicPr preferRelativeResize="0"/>
          <p:nvPr/>
        </p:nvPicPr>
        <p:blipFill rotWithShape="1">
          <a:blip r:embed="rId7">
            <a:alphaModFix/>
          </a:blip>
          <a:srcRect/>
          <a:stretch/>
        </p:blipFill>
        <p:spPr>
          <a:xfrm>
            <a:off x="-4124" y="4097710"/>
            <a:ext cx="4134875" cy="1104227"/>
          </a:xfrm>
          <a:prstGeom prst="rect">
            <a:avLst/>
          </a:prstGeom>
          <a:noFill/>
          <a:ln>
            <a:noFill/>
          </a:ln>
        </p:spPr>
      </p:pic>
      <p:pic>
        <p:nvPicPr>
          <p:cNvPr id="130" name="Google Shape;130;p13"/>
          <p:cNvPicPr preferRelativeResize="0"/>
          <p:nvPr/>
        </p:nvPicPr>
        <p:blipFill rotWithShape="1">
          <a:blip r:embed="rId8">
            <a:alphaModFix/>
          </a:blip>
          <a:srcRect/>
          <a:stretch/>
        </p:blipFill>
        <p:spPr>
          <a:xfrm>
            <a:off x="4028562" y="4036540"/>
            <a:ext cx="4134874" cy="112769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3" name="Picture 2">
            <a:extLst>
              <a:ext uri="{FF2B5EF4-FFF2-40B4-BE49-F238E27FC236}">
                <a16:creationId xmlns:a16="http://schemas.microsoft.com/office/drawing/2014/main" id="{AE352CF3-2335-4B4D-B74F-51760704DBBC}"/>
              </a:ext>
            </a:extLst>
          </p:cNvPr>
          <p:cNvPicPr>
            <a:picLocks noChangeAspect="1"/>
          </p:cNvPicPr>
          <p:nvPr/>
        </p:nvPicPr>
        <p:blipFill>
          <a:blip r:embed="rId3"/>
          <a:stretch>
            <a:fillRect/>
          </a:stretch>
        </p:blipFill>
        <p:spPr>
          <a:xfrm>
            <a:off x="-1" y="1"/>
            <a:ext cx="12555415" cy="6858000"/>
          </a:xfrm>
          <a:prstGeom prst="rect">
            <a:avLst/>
          </a:prstGeom>
        </p:spPr>
      </p:pic>
      <p:pic>
        <p:nvPicPr>
          <p:cNvPr id="136" name="Google Shape;136;g3a7ac9ec3e7_4_0"/>
          <p:cNvPicPr preferRelativeResize="0"/>
          <p:nvPr/>
        </p:nvPicPr>
        <p:blipFill rotWithShape="1">
          <a:blip r:embed="rId4">
            <a:alphaModFix/>
          </a:blip>
          <a:srcRect/>
          <a:stretch/>
        </p:blipFill>
        <p:spPr>
          <a:xfrm>
            <a:off x="4715325" y="356275"/>
            <a:ext cx="7064476" cy="6052225"/>
          </a:xfrm>
          <a:prstGeom prst="rect">
            <a:avLst/>
          </a:prstGeom>
          <a:noFill/>
          <a:ln>
            <a:noFill/>
          </a:ln>
        </p:spPr>
      </p:pic>
      <p:pic>
        <p:nvPicPr>
          <p:cNvPr id="137" name="Google Shape;137;g3a7ac9ec3e7_4_0"/>
          <p:cNvPicPr preferRelativeResize="0"/>
          <p:nvPr/>
        </p:nvPicPr>
        <p:blipFill rotWithShape="1">
          <a:blip r:embed="rId5">
            <a:alphaModFix/>
          </a:blip>
          <a:srcRect/>
          <a:stretch/>
        </p:blipFill>
        <p:spPr>
          <a:xfrm>
            <a:off x="338076" y="2215685"/>
            <a:ext cx="4134875" cy="11042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3" name="Picture 2">
            <a:extLst>
              <a:ext uri="{FF2B5EF4-FFF2-40B4-BE49-F238E27FC236}">
                <a16:creationId xmlns:a16="http://schemas.microsoft.com/office/drawing/2014/main" id="{EF6EBCDB-C6CC-4BDA-8EE4-7D6F91D07192}"/>
              </a:ext>
            </a:extLst>
          </p:cNvPr>
          <p:cNvPicPr>
            <a:picLocks noChangeAspect="1"/>
          </p:cNvPicPr>
          <p:nvPr/>
        </p:nvPicPr>
        <p:blipFill>
          <a:blip r:embed="rId3"/>
          <a:stretch>
            <a:fillRect/>
          </a:stretch>
        </p:blipFill>
        <p:spPr>
          <a:xfrm>
            <a:off x="0" y="-48751"/>
            <a:ext cx="12192000" cy="7070873"/>
          </a:xfrm>
          <a:prstGeom prst="rect">
            <a:avLst/>
          </a:prstGeom>
        </p:spPr>
      </p:pic>
      <p:sp>
        <p:nvSpPr>
          <p:cNvPr id="143" name="Google Shape;143;p14"/>
          <p:cNvSpPr txBox="1">
            <a:spLocks noGrp="1"/>
          </p:cNvSpPr>
          <p:nvPr>
            <p:ph type="body" idx="1"/>
          </p:nvPr>
        </p:nvSpPr>
        <p:spPr>
          <a:xfrm>
            <a:off x="377950" y="749475"/>
            <a:ext cx="7003200" cy="2340300"/>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rgbClr val="129FA6"/>
              </a:buClr>
              <a:buSzPts val="2800"/>
              <a:buAutoNum type="arabicPeriod" startAt="3"/>
            </a:pPr>
            <a:r>
              <a:rPr lang="en-US" sz="2800" b="1">
                <a:solidFill>
                  <a:srgbClr val="165D6B"/>
                </a:solidFill>
              </a:rPr>
              <a:t>Environment &amp; Equipment Changes</a:t>
            </a:r>
            <a:endParaRPr sz="2800" b="1">
              <a:solidFill>
                <a:srgbClr val="165D6B"/>
              </a:solidFill>
            </a:endParaRPr>
          </a:p>
          <a:p>
            <a:pPr marL="0" lvl="0" indent="0" algn="l" rtl="0">
              <a:lnSpc>
                <a:spcPct val="90000"/>
              </a:lnSpc>
              <a:spcBef>
                <a:spcPts val="0"/>
              </a:spcBef>
              <a:spcAft>
                <a:spcPts val="0"/>
              </a:spcAft>
              <a:buSzPts val="1900"/>
              <a:buNone/>
            </a:pPr>
            <a:endParaRPr sz="2800" b="1">
              <a:solidFill>
                <a:srgbClr val="165D6B"/>
              </a:solidFill>
            </a:endParaRPr>
          </a:p>
          <a:p>
            <a:pPr marL="1028700" lvl="1" indent="-368300" algn="l" rtl="0">
              <a:lnSpc>
                <a:spcPct val="90000"/>
              </a:lnSpc>
              <a:spcBef>
                <a:spcPts val="500"/>
              </a:spcBef>
              <a:spcAft>
                <a:spcPts val="0"/>
              </a:spcAft>
              <a:buClr>
                <a:schemeClr val="dk2"/>
              </a:buClr>
              <a:buSzPts val="2400"/>
              <a:buFont typeface="Noto Sans Symbols"/>
              <a:buChar char="❑"/>
            </a:pPr>
            <a:r>
              <a:rPr lang="en-US">
                <a:solidFill>
                  <a:schemeClr val="dk2"/>
                </a:solidFill>
                <a:latin typeface="Arial"/>
                <a:ea typeface="Arial"/>
                <a:cs typeface="Arial"/>
                <a:sym typeface="Arial"/>
              </a:rPr>
              <a:t>Simplifying electronic documentation</a:t>
            </a:r>
            <a:endParaRPr>
              <a:solidFill>
                <a:schemeClr val="dk2"/>
              </a:solidFill>
            </a:endParaRPr>
          </a:p>
          <a:p>
            <a:pPr marL="1028700" lvl="1" indent="-368300" algn="l" rtl="0">
              <a:lnSpc>
                <a:spcPct val="90000"/>
              </a:lnSpc>
              <a:spcBef>
                <a:spcPts val="500"/>
              </a:spcBef>
              <a:spcAft>
                <a:spcPts val="0"/>
              </a:spcAft>
              <a:buClr>
                <a:schemeClr val="dk2"/>
              </a:buClr>
              <a:buSzPts val="2400"/>
              <a:buFont typeface="Noto Sans Symbols"/>
              <a:buChar char="❑"/>
            </a:pPr>
            <a:r>
              <a:rPr lang="en-US" b="0" i="0" u="none" strike="noStrike">
                <a:solidFill>
                  <a:schemeClr val="dk2"/>
                </a:solidFill>
                <a:latin typeface="Arial"/>
                <a:ea typeface="Arial"/>
                <a:cs typeface="Arial"/>
                <a:sym typeface="Arial"/>
              </a:rPr>
              <a:t>Audit and optimization of the intravenous (IV) trolley</a:t>
            </a:r>
            <a:endParaRPr b="0">
              <a:solidFill>
                <a:schemeClr val="dk2"/>
              </a:solidFill>
              <a:latin typeface="Arial"/>
              <a:ea typeface="Arial"/>
              <a:cs typeface="Arial"/>
              <a:sym typeface="Arial"/>
            </a:endParaRPr>
          </a:p>
          <a:p>
            <a:pPr marL="685800" lvl="1" indent="0" algn="l" rtl="0">
              <a:lnSpc>
                <a:spcPct val="90000"/>
              </a:lnSpc>
              <a:spcBef>
                <a:spcPts val="500"/>
              </a:spcBef>
              <a:spcAft>
                <a:spcPts val="0"/>
              </a:spcAft>
              <a:buClr>
                <a:srgbClr val="C00000"/>
              </a:buClr>
              <a:buSzPts val="2700"/>
              <a:buNone/>
            </a:pPr>
            <a:endParaRPr sz="2700"/>
          </a:p>
          <a:p>
            <a:pPr marL="0" lvl="0" indent="0" algn="l" rtl="0">
              <a:lnSpc>
                <a:spcPct val="90000"/>
              </a:lnSpc>
              <a:spcBef>
                <a:spcPts val="1000"/>
              </a:spcBef>
              <a:spcAft>
                <a:spcPts val="0"/>
              </a:spcAft>
              <a:buClr>
                <a:srgbClr val="3D3935"/>
              </a:buClr>
              <a:buSzPts val="2400"/>
              <a:buNone/>
            </a:pPr>
            <a:endParaRPr sz="2400"/>
          </a:p>
        </p:txBody>
      </p:sp>
      <p:pic>
        <p:nvPicPr>
          <p:cNvPr id="144" name="Google Shape;144;p14"/>
          <p:cNvPicPr preferRelativeResize="0"/>
          <p:nvPr/>
        </p:nvPicPr>
        <p:blipFill rotWithShape="1">
          <a:blip r:embed="rId4">
            <a:alphaModFix/>
          </a:blip>
          <a:srcRect/>
          <a:stretch/>
        </p:blipFill>
        <p:spPr>
          <a:xfrm>
            <a:off x="7300148" y="-48751"/>
            <a:ext cx="4782943" cy="6906751"/>
          </a:xfrm>
          <a:prstGeom prst="rect">
            <a:avLst/>
          </a:prstGeom>
          <a:noFill/>
          <a:ln>
            <a:noFill/>
          </a:ln>
        </p:spPr>
      </p:pic>
      <p:pic>
        <p:nvPicPr>
          <p:cNvPr id="145" name="Google Shape;145;p14"/>
          <p:cNvPicPr preferRelativeResize="0"/>
          <p:nvPr/>
        </p:nvPicPr>
        <p:blipFill rotWithShape="1">
          <a:blip r:embed="rId5">
            <a:alphaModFix/>
          </a:blip>
          <a:srcRect/>
          <a:stretch/>
        </p:blipFill>
        <p:spPr>
          <a:xfrm>
            <a:off x="858500" y="3208325"/>
            <a:ext cx="2475201" cy="3304924"/>
          </a:xfrm>
          <a:prstGeom prst="rect">
            <a:avLst/>
          </a:prstGeom>
          <a:noFill/>
          <a:ln>
            <a:noFill/>
          </a:ln>
        </p:spPr>
      </p:pic>
      <p:pic>
        <p:nvPicPr>
          <p:cNvPr id="146" name="Google Shape;146;p14"/>
          <p:cNvPicPr preferRelativeResize="0"/>
          <p:nvPr/>
        </p:nvPicPr>
        <p:blipFill rotWithShape="1">
          <a:blip r:embed="rId6">
            <a:alphaModFix/>
          </a:blip>
          <a:srcRect/>
          <a:stretch/>
        </p:blipFill>
        <p:spPr>
          <a:xfrm>
            <a:off x="3704948" y="3727058"/>
            <a:ext cx="3390200" cy="1926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3" name="Picture 2">
            <a:extLst>
              <a:ext uri="{FF2B5EF4-FFF2-40B4-BE49-F238E27FC236}">
                <a16:creationId xmlns:a16="http://schemas.microsoft.com/office/drawing/2014/main" id="{E0DEB330-DB8B-4D0D-B45D-C506F4ED3508}"/>
              </a:ext>
            </a:extLst>
          </p:cNvPr>
          <p:cNvPicPr>
            <a:picLocks noChangeAspect="1"/>
          </p:cNvPicPr>
          <p:nvPr/>
        </p:nvPicPr>
        <p:blipFill>
          <a:blip r:embed="rId3"/>
          <a:stretch>
            <a:fillRect/>
          </a:stretch>
        </p:blipFill>
        <p:spPr>
          <a:xfrm>
            <a:off x="0" y="0"/>
            <a:ext cx="12438185" cy="7186246"/>
          </a:xfrm>
          <a:prstGeom prst="rect">
            <a:avLst/>
          </a:prstGeom>
        </p:spPr>
      </p:pic>
      <p:sp>
        <p:nvSpPr>
          <p:cNvPr id="152" name="Google Shape;152;p15"/>
          <p:cNvSpPr txBox="1">
            <a:spLocks noGrp="1"/>
          </p:cNvSpPr>
          <p:nvPr>
            <p:ph type="body" idx="1"/>
          </p:nvPr>
        </p:nvSpPr>
        <p:spPr>
          <a:xfrm>
            <a:off x="549225" y="1269075"/>
            <a:ext cx="6530400" cy="3818400"/>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rgbClr val="165D6B"/>
              </a:buClr>
              <a:buSzPts val="2800"/>
              <a:buAutoNum type="arabicPeriod" startAt="4"/>
            </a:pPr>
            <a:r>
              <a:rPr lang="en-US" sz="2800" b="1">
                <a:solidFill>
                  <a:srgbClr val="165D6B"/>
                </a:solidFill>
              </a:rPr>
              <a:t>Audit and </a:t>
            </a:r>
            <a:r>
              <a:rPr lang="en-US" b="1">
                <a:solidFill>
                  <a:srgbClr val="165D6B"/>
                </a:solidFill>
              </a:rPr>
              <a:t>F</a:t>
            </a:r>
            <a:r>
              <a:rPr lang="en-US" sz="2800" b="1">
                <a:solidFill>
                  <a:srgbClr val="165D6B"/>
                </a:solidFill>
              </a:rPr>
              <a:t>eedback </a:t>
            </a:r>
            <a:endParaRPr sz="2800" b="1">
              <a:solidFill>
                <a:srgbClr val="165D6B"/>
              </a:solidFill>
            </a:endParaRPr>
          </a:p>
          <a:p>
            <a:pPr marL="228600" lvl="0" indent="0" algn="l" rtl="0">
              <a:lnSpc>
                <a:spcPct val="90000"/>
              </a:lnSpc>
              <a:spcBef>
                <a:spcPts val="0"/>
              </a:spcBef>
              <a:spcAft>
                <a:spcPts val="0"/>
              </a:spcAft>
              <a:buSzPts val="1800"/>
              <a:buNone/>
            </a:pPr>
            <a:endParaRPr b="1">
              <a:solidFill>
                <a:srgbClr val="165D6B"/>
              </a:solidFill>
            </a:endParaRPr>
          </a:p>
          <a:p>
            <a:pPr marL="457200" lvl="0" indent="-381000" algn="l" rtl="0">
              <a:lnSpc>
                <a:spcPct val="90000"/>
              </a:lnSpc>
              <a:spcBef>
                <a:spcPts val="1200"/>
              </a:spcBef>
              <a:spcAft>
                <a:spcPts val="0"/>
              </a:spcAft>
              <a:buClr>
                <a:schemeClr val="dk2"/>
              </a:buClr>
              <a:buSzPts val="2400"/>
              <a:buChar char="❏"/>
            </a:pPr>
            <a:r>
              <a:rPr lang="en-US" sz="2400">
                <a:solidFill>
                  <a:schemeClr val="dk2"/>
                </a:solidFill>
              </a:rPr>
              <a:t>Auditing intravenous trolleys </a:t>
            </a:r>
            <a:endParaRPr sz="2400">
              <a:solidFill>
                <a:schemeClr val="dk2"/>
              </a:solidFill>
            </a:endParaRPr>
          </a:p>
          <a:p>
            <a:pPr marL="457200" lvl="0" indent="-381000" algn="l" rtl="0">
              <a:lnSpc>
                <a:spcPct val="90000"/>
              </a:lnSpc>
              <a:spcBef>
                <a:spcPts val="0"/>
              </a:spcBef>
              <a:spcAft>
                <a:spcPts val="0"/>
              </a:spcAft>
              <a:buClr>
                <a:schemeClr val="dk2"/>
              </a:buClr>
              <a:buSzPts val="2400"/>
              <a:buChar char="❏"/>
            </a:pPr>
            <a:r>
              <a:rPr lang="en-US" sz="2400">
                <a:solidFill>
                  <a:schemeClr val="dk2"/>
                </a:solidFill>
              </a:rPr>
              <a:t>Assessing staff knowledge</a:t>
            </a:r>
            <a:endParaRPr sz="2400">
              <a:solidFill>
                <a:schemeClr val="dk2"/>
              </a:solidFill>
            </a:endParaRPr>
          </a:p>
          <a:p>
            <a:pPr marL="457200" lvl="0" indent="-381000" algn="l" rtl="0">
              <a:lnSpc>
                <a:spcPct val="90000"/>
              </a:lnSpc>
              <a:spcBef>
                <a:spcPts val="0"/>
              </a:spcBef>
              <a:spcAft>
                <a:spcPts val="0"/>
              </a:spcAft>
              <a:buClr>
                <a:schemeClr val="dk2"/>
              </a:buClr>
              <a:buSzPts val="2400"/>
              <a:buChar char="❏"/>
            </a:pPr>
            <a:r>
              <a:rPr lang="en-US" sz="2400">
                <a:solidFill>
                  <a:schemeClr val="dk2"/>
                </a:solidFill>
              </a:rPr>
              <a:t>Auditing PIVC documentation</a:t>
            </a:r>
            <a:endParaRPr sz="2400">
              <a:solidFill>
                <a:schemeClr val="dk2"/>
              </a:solidFill>
            </a:endParaRPr>
          </a:p>
          <a:p>
            <a:pPr marL="457200" lvl="0" indent="-381000" algn="l" rtl="0">
              <a:lnSpc>
                <a:spcPct val="90000"/>
              </a:lnSpc>
              <a:spcBef>
                <a:spcPts val="0"/>
              </a:spcBef>
              <a:spcAft>
                <a:spcPts val="0"/>
              </a:spcAft>
              <a:buClr>
                <a:schemeClr val="dk2"/>
              </a:buClr>
              <a:buSzPts val="2400"/>
              <a:buChar char="❏"/>
            </a:pPr>
            <a:r>
              <a:rPr lang="en-US" sz="2400">
                <a:solidFill>
                  <a:schemeClr val="dk2"/>
                </a:solidFill>
              </a:rPr>
              <a:t>Analysing hospital-associated bacteraemia data </a:t>
            </a:r>
            <a:endParaRPr sz="2400">
              <a:solidFill>
                <a:schemeClr val="dk2"/>
              </a:solidFill>
            </a:endParaRPr>
          </a:p>
          <a:p>
            <a:pPr marL="457200" lvl="0" indent="-381000" algn="l" rtl="0">
              <a:lnSpc>
                <a:spcPct val="90000"/>
              </a:lnSpc>
              <a:spcBef>
                <a:spcPts val="0"/>
              </a:spcBef>
              <a:spcAft>
                <a:spcPts val="0"/>
              </a:spcAft>
              <a:buClr>
                <a:schemeClr val="dk2"/>
              </a:buClr>
              <a:buSzPts val="2400"/>
              <a:buChar char="❏"/>
            </a:pPr>
            <a:r>
              <a:rPr lang="en-US" sz="2400">
                <a:solidFill>
                  <a:schemeClr val="dk2"/>
                </a:solidFill>
              </a:rPr>
              <a:t>Providing regular feedback to stakeholders</a:t>
            </a:r>
            <a:endParaRPr sz="2400">
              <a:solidFill>
                <a:schemeClr val="dk2"/>
              </a:solidFill>
            </a:endParaRPr>
          </a:p>
          <a:p>
            <a:pPr marL="228600" lvl="0" indent="-50800" algn="l" rtl="0">
              <a:lnSpc>
                <a:spcPct val="90000"/>
              </a:lnSpc>
              <a:spcBef>
                <a:spcPts val="1600"/>
              </a:spcBef>
              <a:spcAft>
                <a:spcPts val="0"/>
              </a:spcAft>
              <a:buClr>
                <a:srgbClr val="EA9623"/>
              </a:buClr>
              <a:buSzPts val="2800"/>
              <a:buNone/>
            </a:pPr>
            <a:endParaRPr/>
          </a:p>
        </p:txBody>
      </p:sp>
      <p:pic>
        <p:nvPicPr>
          <p:cNvPr id="153" name="Google Shape;153;p15"/>
          <p:cNvPicPr preferRelativeResize="0"/>
          <p:nvPr/>
        </p:nvPicPr>
        <p:blipFill rotWithShape="1">
          <a:blip r:embed="rId4">
            <a:alphaModFix/>
          </a:blip>
          <a:srcRect l="34647" r="35509" b="-1"/>
          <a:stretch/>
        </p:blipFill>
        <p:spPr>
          <a:xfrm>
            <a:off x="7079672" y="1608626"/>
            <a:ext cx="4822201" cy="3595335"/>
          </a:xfrm>
          <a:prstGeom prst="rect">
            <a:avLst/>
          </a:prstGeom>
          <a:noFill/>
          <a:ln>
            <a:noFill/>
          </a:ln>
          <a:effectLst>
            <a:outerShdw blurRad="292100" dist="139700" dir="2700000" algn="tl" rotWithShape="0">
              <a:srgbClr val="333333">
                <a:alpha val="64313"/>
              </a:srgbClr>
            </a:outerShdw>
          </a:effectLst>
        </p:spPr>
      </p:pic>
      <p:pic>
        <p:nvPicPr>
          <p:cNvPr id="154" name="Google Shape;154;p15"/>
          <p:cNvPicPr preferRelativeResize="0"/>
          <p:nvPr/>
        </p:nvPicPr>
        <p:blipFill rotWithShape="1">
          <a:blip r:embed="rId5">
            <a:alphaModFix/>
          </a:blip>
          <a:srcRect/>
          <a:stretch/>
        </p:blipFill>
        <p:spPr>
          <a:xfrm>
            <a:off x="9896079" y="92470"/>
            <a:ext cx="1037313" cy="1079690"/>
          </a:xfrm>
          <a:prstGeom prst="rect">
            <a:avLst/>
          </a:prstGeom>
          <a:noFill/>
          <a:ln>
            <a:noFill/>
          </a:ln>
        </p:spPr>
      </p:pic>
      <p:pic>
        <p:nvPicPr>
          <p:cNvPr id="155" name="Google Shape;155;p15"/>
          <p:cNvPicPr preferRelativeResize="0"/>
          <p:nvPr/>
        </p:nvPicPr>
        <p:blipFill rotWithShape="1">
          <a:blip r:embed="rId6">
            <a:alphaModFix/>
          </a:blip>
          <a:srcRect/>
          <a:stretch/>
        </p:blipFill>
        <p:spPr>
          <a:xfrm>
            <a:off x="10933392" y="153768"/>
            <a:ext cx="891994" cy="89045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3" name="Picture 2">
            <a:extLst>
              <a:ext uri="{FF2B5EF4-FFF2-40B4-BE49-F238E27FC236}">
                <a16:creationId xmlns:a16="http://schemas.microsoft.com/office/drawing/2014/main" id="{AE9319EF-825E-438F-B7A0-A01125AFB594}"/>
              </a:ext>
            </a:extLst>
          </p:cNvPr>
          <p:cNvPicPr>
            <a:picLocks noChangeAspect="1"/>
          </p:cNvPicPr>
          <p:nvPr/>
        </p:nvPicPr>
        <p:blipFill>
          <a:blip r:embed="rId3"/>
          <a:stretch>
            <a:fillRect/>
          </a:stretch>
        </p:blipFill>
        <p:spPr>
          <a:xfrm>
            <a:off x="-140677" y="-105508"/>
            <a:ext cx="12602307" cy="7256585"/>
          </a:xfrm>
          <a:prstGeom prst="rect">
            <a:avLst/>
          </a:prstGeom>
        </p:spPr>
      </p:pic>
      <p:sp>
        <p:nvSpPr>
          <p:cNvPr id="161" name="Google Shape;161;p16"/>
          <p:cNvSpPr txBox="1">
            <a:spLocks noGrp="1"/>
          </p:cNvSpPr>
          <p:nvPr>
            <p:ph type="body" idx="1"/>
          </p:nvPr>
        </p:nvSpPr>
        <p:spPr>
          <a:xfrm>
            <a:off x="298800" y="968975"/>
            <a:ext cx="7431600" cy="4340400"/>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rgbClr val="129FA6"/>
              </a:buClr>
              <a:buSzPts val="2800"/>
              <a:buAutoNum type="arabicPeriod" startAt="5"/>
            </a:pPr>
            <a:r>
              <a:rPr lang="en-US" sz="2800" b="1">
                <a:solidFill>
                  <a:srgbClr val="165D6B"/>
                </a:solidFill>
              </a:rPr>
              <a:t>Education</a:t>
            </a:r>
            <a:r>
              <a:rPr lang="en-US" sz="2800"/>
              <a:t> – </a:t>
            </a:r>
            <a:r>
              <a:rPr lang="en-US" sz="2700"/>
              <a:t>multi-faceted, including</a:t>
            </a:r>
            <a:endParaRPr/>
          </a:p>
          <a:p>
            <a:pPr marL="0" lvl="0" indent="0" algn="l" rtl="0">
              <a:lnSpc>
                <a:spcPct val="90000"/>
              </a:lnSpc>
              <a:spcBef>
                <a:spcPts val="1000"/>
              </a:spcBef>
              <a:spcAft>
                <a:spcPts val="0"/>
              </a:spcAft>
              <a:buClr>
                <a:srgbClr val="129FA6"/>
              </a:buClr>
              <a:buSzPts val="2700"/>
              <a:buNone/>
            </a:pPr>
            <a:endParaRPr sz="2700"/>
          </a:p>
          <a:p>
            <a:pPr marL="1143000" lvl="1" indent="-444500" algn="l" rtl="0">
              <a:lnSpc>
                <a:spcPct val="90000"/>
              </a:lnSpc>
              <a:spcBef>
                <a:spcPts val="500"/>
              </a:spcBef>
              <a:spcAft>
                <a:spcPts val="0"/>
              </a:spcAft>
              <a:buClr>
                <a:schemeClr val="dk2"/>
              </a:buClr>
              <a:buSzPts val="2400"/>
              <a:buFont typeface="Noto Sans Symbols"/>
              <a:buChar char="❑"/>
            </a:pPr>
            <a:r>
              <a:rPr lang="en-US">
                <a:solidFill>
                  <a:schemeClr val="dk2"/>
                </a:solidFill>
              </a:rPr>
              <a:t>Lanyard cards</a:t>
            </a:r>
            <a:endParaRPr>
              <a:solidFill>
                <a:schemeClr val="dk2"/>
              </a:solidFill>
            </a:endParaRPr>
          </a:p>
          <a:p>
            <a:pPr marL="1143000" lvl="1" indent="-438150" algn="l" rtl="0">
              <a:lnSpc>
                <a:spcPct val="90000"/>
              </a:lnSpc>
              <a:spcBef>
                <a:spcPts val="500"/>
              </a:spcBef>
              <a:spcAft>
                <a:spcPts val="0"/>
              </a:spcAft>
              <a:buClr>
                <a:schemeClr val="dk2"/>
              </a:buClr>
              <a:buSzPts val="2400"/>
              <a:buFont typeface="Noto Sans Symbols"/>
              <a:buChar char="❑"/>
            </a:pPr>
            <a:r>
              <a:rPr lang="en-US">
                <a:solidFill>
                  <a:schemeClr val="dk2"/>
                </a:solidFill>
              </a:rPr>
              <a:t>Daily reminders during safety briefings</a:t>
            </a:r>
            <a:endParaRPr>
              <a:solidFill>
                <a:schemeClr val="dk2"/>
              </a:solidFill>
            </a:endParaRPr>
          </a:p>
          <a:p>
            <a:pPr marL="1143000" lvl="1" indent="-438150" algn="l" rtl="0">
              <a:lnSpc>
                <a:spcPct val="90000"/>
              </a:lnSpc>
              <a:spcBef>
                <a:spcPts val="500"/>
              </a:spcBef>
              <a:spcAft>
                <a:spcPts val="0"/>
              </a:spcAft>
              <a:buClr>
                <a:schemeClr val="dk2"/>
              </a:buClr>
              <a:buSzPts val="2400"/>
              <a:buFont typeface="Noto Sans Symbols"/>
              <a:buChar char="❑"/>
            </a:pPr>
            <a:r>
              <a:rPr lang="en-US">
                <a:solidFill>
                  <a:schemeClr val="dk2"/>
                </a:solidFill>
              </a:rPr>
              <a:t>Use of patient case studies</a:t>
            </a:r>
            <a:endParaRPr>
              <a:solidFill>
                <a:schemeClr val="dk2"/>
              </a:solidFill>
            </a:endParaRPr>
          </a:p>
          <a:p>
            <a:pPr marL="1143000" lvl="1" indent="-438150" algn="l" rtl="0">
              <a:lnSpc>
                <a:spcPct val="90000"/>
              </a:lnSpc>
              <a:spcBef>
                <a:spcPts val="500"/>
              </a:spcBef>
              <a:spcAft>
                <a:spcPts val="0"/>
              </a:spcAft>
              <a:buClr>
                <a:schemeClr val="dk2"/>
              </a:buClr>
              <a:buSzPts val="2400"/>
              <a:buFont typeface="Noto Sans Symbols"/>
              <a:buChar char="❑"/>
            </a:pPr>
            <a:r>
              <a:rPr lang="en-US">
                <a:solidFill>
                  <a:schemeClr val="dk2"/>
                </a:solidFill>
              </a:rPr>
              <a:t>Implementation of the I-DECIDED® tool</a:t>
            </a:r>
            <a:endParaRPr>
              <a:solidFill>
                <a:schemeClr val="dk2"/>
              </a:solidFill>
            </a:endParaRPr>
          </a:p>
          <a:p>
            <a:pPr marL="1143000" lvl="1" indent="-438150" algn="l" rtl="0">
              <a:lnSpc>
                <a:spcPct val="90000"/>
              </a:lnSpc>
              <a:spcBef>
                <a:spcPts val="500"/>
              </a:spcBef>
              <a:spcAft>
                <a:spcPts val="0"/>
              </a:spcAft>
              <a:buClr>
                <a:schemeClr val="dk2"/>
              </a:buClr>
              <a:buSzPts val="2400"/>
              <a:buFont typeface="Noto Sans Symbols"/>
              <a:buChar char="❑"/>
            </a:pPr>
            <a:r>
              <a:rPr lang="en-US">
                <a:solidFill>
                  <a:schemeClr val="dk2"/>
                </a:solidFill>
              </a:rPr>
              <a:t>Site working groups &amp; ED clinical champions modelling best practices</a:t>
            </a:r>
            <a:endParaRPr>
              <a:solidFill>
                <a:schemeClr val="dk2"/>
              </a:solidFill>
            </a:endParaRPr>
          </a:p>
          <a:p>
            <a:pPr marL="0" lvl="0" indent="0" algn="l" rtl="0">
              <a:lnSpc>
                <a:spcPct val="90000"/>
              </a:lnSpc>
              <a:spcBef>
                <a:spcPts val="1000"/>
              </a:spcBef>
              <a:spcAft>
                <a:spcPts val="0"/>
              </a:spcAft>
              <a:buClr>
                <a:srgbClr val="3D3935"/>
              </a:buClr>
              <a:buSzPts val="2400"/>
              <a:buNone/>
            </a:pPr>
            <a:endParaRPr sz="2400"/>
          </a:p>
        </p:txBody>
      </p:sp>
      <p:pic>
        <p:nvPicPr>
          <p:cNvPr id="162" name="Google Shape;162;p16"/>
          <p:cNvPicPr preferRelativeResize="0"/>
          <p:nvPr/>
        </p:nvPicPr>
        <p:blipFill rotWithShape="1">
          <a:blip r:embed="rId4">
            <a:alphaModFix/>
          </a:blip>
          <a:srcRect/>
          <a:stretch/>
        </p:blipFill>
        <p:spPr>
          <a:xfrm>
            <a:off x="9446884" y="3516969"/>
            <a:ext cx="1839957" cy="2718119"/>
          </a:xfrm>
          <a:prstGeom prst="rect">
            <a:avLst/>
          </a:prstGeom>
          <a:noFill/>
          <a:ln>
            <a:noFill/>
          </a:ln>
          <a:effectLst>
            <a:outerShdw blurRad="292100" dist="139700" dir="2700000" algn="tl" rotWithShape="0">
              <a:srgbClr val="333333">
                <a:alpha val="64313"/>
              </a:srgbClr>
            </a:outerShdw>
          </a:effectLst>
        </p:spPr>
      </p:pic>
      <p:pic>
        <p:nvPicPr>
          <p:cNvPr id="163" name="Google Shape;163;p16"/>
          <p:cNvPicPr preferRelativeResize="0"/>
          <p:nvPr/>
        </p:nvPicPr>
        <p:blipFill rotWithShape="1">
          <a:blip r:embed="rId5">
            <a:alphaModFix/>
          </a:blip>
          <a:srcRect/>
          <a:stretch/>
        </p:blipFill>
        <p:spPr>
          <a:xfrm>
            <a:off x="47341" y="5728563"/>
            <a:ext cx="1037313" cy="1079690"/>
          </a:xfrm>
          <a:prstGeom prst="rect">
            <a:avLst/>
          </a:prstGeom>
          <a:noFill/>
          <a:ln>
            <a:noFill/>
          </a:ln>
        </p:spPr>
      </p:pic>
      <p:pic>
        <p:nvPicPr>
          <p:cNvPr id="164" name="Google Shape;164;p16"/>
          <p:cNvPicPr preferRelativeResize="0"/>
          <p:nvPr/>
        </p:nvPicPr>
        <p:blipFill rotWithShape="1">
          <a:blip r:embed="rId6">
            <a:alphaModFix/>
          </a:blip>
          <a:srcRect/>
          <a:stretch/>
        </p:blipFill>
        <p:spPr>
          <a:xfrm>
            <a:off x="1084654" y="5789861"/>
            <a:ext cx="891994" cy="890453"/>
          </a:xfrm>
          <a:prstGeom prst="rect">
            <a:avLst/>
          </a:prstGeom>
          <a:noFill/>
          <a:ln>
            <a:noFill/>
          </a:ln>
        </p:spPr>
      </p:pic>
      <p:pic>
        <p:nvPicPr>
          <p:cNvPr id="165" name="Google Shape;165;p16"/>
          <p:cNvPicPr preferRelativeResize="0"/>
          <p:nvPr/>
        </p:nvPicPr>
        <p:blipFill rotWithShape="1">
          <a:blip r:embed="rId7">
            <a:alphaModFix/>
          </a:blip>
          <a:srcRect/>
          <a:stretch/>
        </p:blipFill>
        <p:spPr>
          <a:xfrm>
            <a:off x="7361504" y="845984"/>
            <a:ext cx="4157277" cy="2495048"/>
          </a:xfrm>
          <a:prstGeom prst="rect">
            <a:avLst/>
          </a:prstGeom>
          <a:noFill/>
          <a:ln>
            <a:noFill/>
          </a:ln>
        </p:spPr>
      </p:pic>
      <p:pic>
        <p:nvPicPr>
          <p:cNvPr id="166" name="Google Shape;166;p16"/>
          <p:cNvPicPr preferRelativeResize="0"/>
          <p:nvPr/>
        </p:nvPicPr>
        <p:blipFill rotWithShape="1">
          <a:blip r:embed="rId8">
            <a:alphaModFix/>
          </a:blip>
          <a:srcRect/>
          <a:stretch/>
        </p:blipFill>
        <p:spPr>
          <a:xfrm>
            <a:off x="10952801" y="2429560"/>
            <a:ext cx="853506" cy="1086527"/>
          </a:xfrm>
          <a:prstGeom prst="rect">
            <a:avLst/>
          </a:prstGeom>
          <a:noFill/>
          <a:ln>
            <a:noFill/>
          </a:ln>
        </p:spPr>
      </p:pic>
      <p:pic>
        <p:nvPicPr>
          <p:cNvPr id="167" name="Google Shape;167;p16"/>
          <p:cNvPicPr preferRelativeResize="0"/>
          <p:nvPr/>
        </p:nvPicPr>
        <p:blipFill rotWithShape="1">
          <a:blip r:embed="rId9">
            <a:alphaModFix/>
          </a:blip>
          <a:srcRect/>
          <a:stretch/>
        </p:blipFill>
        <p:spPr>
          <a:xfrm>
            <a:off x="6416289" y="3516087"/>
            <a:ext cx="2887180" cy="32402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3" name="Picture 2">
            <a:extLst>
              <a:ext uri="{FF2B5EF4-FFF2-40B4-BE49-F238E27FC236}">
                <a16:creationId xmlns:a16="http://schemas.microsoft.com/office/drawing/2014/main" id="{102703E5-7D35-47D5-A0B3-CC6D7F22D690}"/>
              </a:ext>
            </a:extLst>
          </p:cNvPr>
          <p:cNvPicPr>
            <a:picLocks noChangeAspect="1"/>
          </p:cNvPicPr>
          <p:nvPr/>
        </p:nvPicPr>
        <p:blipFill>
          <a:blip r:embed="rId3"/>
          <a:stretch>
            <a:fillRect/>
          </a:stretch>
        </p:blipFill>
        <p:spPr>
          <a:xfrm>
            <a:off x="0" y="-82062"/>
            <a:ext cx="12461631" cy="7069016"/>
          </a:xfrm>
          <a:prstGeom prst="rect">
            <a:avLst/>
          </a:prstGeom>
        </p:spPr>
      </p:pic>
      <p:sp>
        <p:nvSpPr>
          <p:cNvPr id="173" name="Google Shape;173;p17"/>
          <p:cNvSpPr txBox="1">
            <a:spLocks noGrp="1"/>
          </p:cNvSpPr>
          <p:nvPr>
            <p:ph type="body" idx="1"/>
          </p:nvPr>
        </p:nvSpPr>
        <p:spPr>
          <a:xfrm>
            <a:off x="683623" y="2603967"/>
            <a:ext cx="11219858" cy="2795982"/>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2"/>
              </a:buClr>
              <a:buSzPts val="2800"/>
              <a:buFont typeface="Noto Sans Symbols"/>
              <a:buChar char="❑"/>
            </a:pPr>
            <a:r>
              <a:rPr lang="en-US" sz="2800" b="0" i="0" u="none" strike="noStrike">
                <a:solidFill>
                  <a:schemeClr val="dk2"/>
                </a:solidFill>
              </a:rPr>
              <a:t>PIVC data dashboard </a:t>
            </a:r>
            <a:endParaRPr>
              <a:solidFill>
                <a:schemeClr val="dk2"/>
              </a:solidFill>
            </a:endParaRPr>
          </a:p>
          <a:p>
            <a:pPr marL="0" lvl="0" indent="0" algn="l" rtl="0">
              <a:lnSpc>
                <a:spcPct val="90000"/>
              </a:lnSpc>
              <a:spcBef>
                <a:spcPts val="0"/>
              </a:spcBef>
              <a:spcAft>
                <a:spcPts val="0"/>
              </a:spcAft>
              <a:buSzPts val="1900"/>
              <a:buNone/>
            </a:pPr>
            <a:endParaRPr>
              <a:solidFill>
                <a:schemeClr val="dk2"/>
              </a:solidFill>
            </a:endParaRPr>
          </a:p>
          <a:p>
            <a:pPr marL="228600" lvl="0" indent="-228600" algn="l" rtl="0">
              <a:lnSpc>
                <a:spcPct val="90000"/>
              </a:lnSpc>
              <a:spcBef>
                <a:spcPts val="0"/>
              </a:spcBef>
              <a:spcAft>
                <a:spcPts val="0"/>
              </a:spcAft>
              <a:buClr>
                <a:schemeClr val="dk2"/>
              </a:buClr>
              <a:buSzPts val="2800"/>
              <a:buFont typeface="Noto Sans Symbols"/>
              <a:buChar char="❑"/>
            </a:pPr>
            <a:r>
              <a:rPr lang="en-US" sz="2800" b="0" i="0" u="none" strike="noStrike">
                <a:solidFill>
                  <a:schemeClr val="dk2"/>
                </a:solidFill>
              </a:rPr>
              <a:t>Integrating the cannula best practice</a:t>
            </a:r>
            <a:r>
              <a:rPr lang="en-US" sz="2800">
                <a:solidFill>
                  <a:schemeClr val="dk2"/>
                </a:solidFill>
              </a:rPr>
              <a:t> </a:t>
            </a:r>
            <a:r>
              <a:rPr lang="en-US" sz="2800" b="0" i="0" u="none" strike="noStrike">
                <a:solidFill>
                  <a:schemeClr val="dk2"/>
                </a:solidFill>
              </a:rPr>
              <a:t>audits into the PIVC Clinical Care</a:t>
            </a:r>
            <a:r>
              <a:rPr lang="en-US" sz="2800">
                <a:solidFill>
                  <a:schemeClr val="dk2"/>
                </a:solidFill>
              </a:rPr>
              <a:t> </a:t>
            </a:r>
            <a:r>
              <a:rPr lang="en-US" sz="2800" b="0" i="0" u="none" strike="noStrike">
                <a:solidFill>
                  <a:schemeClr val="dk2"/>
                </a:solidFill>
              </a:rPr>
              <a:t>Portfolio</a:t>
            </a:r>
            <a:endParaRPr>
              <a:solidFill>
                <a:schemeClr val="dk2"/>
              </a:solidFill>
            </a:endParaRPr>
          </a:p>
          <a:p>
            <a:pPr marL="0" lvl="0" indent="0" algn="l" rtl="0">
              <a:lnSpc>
                <a:spcPct val="90000"/>
              </a:lnSpc>
              <a:spcBef>
                <a:spcPts val="0"/>
              </a:spcBef>
              <a:spcAft>
                <a:spcPts val="0"/>
              </a:spcAft>
              <a:buClr>
                <a:srgbClr val="129FA6"/>
              </a:buClr>
              <a:buSzPts val="2800"/>
              <a:buNone/>
            </a:pPr>
            <a:endParaRPr sz="2800" b="0" i="0" u="none" strike="noStrike">
              <a:solidFill>
                <a:schemeClr val="dk2"/>
              </a:solidFill>
            </a:endParaRPr>
          </a:p>
          <a:p>
            <a:pPr marL="285750" lvl="0" indent="-285750" algn="l" rtl="0">
              <a:lnSpc>
                <a:spcPct val="90000"/>
              </a:lnSpc>
              <a:spcBef>
                <a:spcPts val="0"/>
              </a:spcBef>
              <a:spcAft>
                <a:spcPts val="0"/>
              </a:spcAft>
              <a:buClr>
                <a:schemeClr val="dk2"/>
              </a:buClr>
              <a:buSzPts val="2800"/>
              <a:buFont typeface="Noto Sans Symbols"/>
              <a:buChar char="❑"/>
            </a:pPr>
            <a:r>
              <a:rPr lang="en-US" sz="2800" b="0" i="0" u="none" strike="noStrike">
                <a:solidFill>
                  <a:schemeClr val="dk2"/>
                </a:solidFill>
              </a:rPr>
              <a:t>Ongoing PIVC credentials and education for clinicians</a:t>
            </a:r>
            <a:endParaRPr sz="2800">
              <a:solidFill>
                <a:schemeClr val="dk2"/>
              </a:solidFill>
            </a:endParaRPr>
          </a:p>
        </p:txBody>
      </p:sp>
      <p:sp>
        <p:nvSpPr>
          <p:cNvPr id="174" name="Google Shape;174;p17"/>
          <p:cNvSpPr txBox="1">
            <a:spLocks noGrp="1"/>
          </p:cNvSpPr>
          <p:nvPr>
            <p:ph type="title"/>
          </p:nvPr>
        </p:nvSpPr>
        <p:spPr>
          <a:xfrm>
            <a:off x="613619" y="1458051"/>
            <a:ext cx="11211767" cy="49398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200"/>
              <a:buFont typeface="Arial"/>
              <a:buNone/>
            </a:pPr>
            <a:r>
              <a:rPr lang="en-US" sz="3200">
                <a:solidFill>
                  <a:srgbClr val="165D6B"/>
                </a:solidFill>
              </a:rPr>
              <a:t>6. </a:t>
            </a:r>
            <a:r>
              <a:rPr lang="en-US" sz="3200" i="0" u="none" strike="noStrike">
                <a:solidFill>
                  <a:srgbClr val="165D6B"/>
                </a:solidFill>
              </a:rPr>
              <a:t>Sustainability</a:t>
            </a:r>
            <a:endParaRPr sz="3200">
              <a:solidFill>
                <a:srgbClr val="165D6B"/>
              </a:solidFill>
            </a:endParaRPr>
          </a:p>
        </p:txBody>
      </p:sp>
      <p:pic>
        <p:nvPicPr>
          <p:cNvPr id="175" name="Google Shape;175;p17"/>
          <p:cNvPicPr preferRelativeResize="0"/>
          <p:nvPr/>
        </p:nvPicPr>
        <p:blipFill rotWithShape="1">
          <a:blip r:embed="rId4">
            <a:alphaModFix/>
          </a:blip>
          <a:srcRect/>
          <a:stretch/>
        </p:blipFill>
        <p:spPr>
          <a:xfrm>
            <a:off x="9896079" y="92470"/>
            <a:ext cx="1037313" cy="1079690"/>
          </a:xfrm>
          <a:prstGeom prst="rect">
            <a:avLst/>
          </a:prstGeom>
          <a:noFill/>
          <a:ln>
            <a:noFill/>
          </a:ln>
        </p:spPr>
      </p:pic>
      <p:pic>
        <p:nvPicPr>
          <p:cNvPr id="176" name="Google Shape;176;p17"/>
          <p:cNvPicPr preferRelativeResize="0"/>
          <p:nvPr/>
        </p:nvPicPr>
        <p:blipFill rotWithShape="1">
          <a:blip r:embed="rId5">
            <a:alphaModFix/>
          </a:blip>
          <a:srcRect/>
          <a:stretch/>
        </p:blipFill>
        <p:spPr>
          <a:xfrm>
            <a:off x="10933392" y="153768"/>
            <a:ext cx="891994" cy="89045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9977194"/>
      </p:ext>
    </p:extLst>
  </p:cSld>
  <p:clrMapOvr>
    <a:masterClrMapping/>
  </p:clrMapOvr>
</p:sld>
</file>

<file path=ppt/theme/theme1.xml><?xml version="1.0" encoding="utf-8"?>
<a:theme xmlns:a="http://schemas.openxmlformats.org/drawingml/2006/main" name="Office Theme">
  <a:themeElements>
    <a:clrScheme name="iIMPROVE">
      <a:dk1>
        <a:srgbClr val="000000"/>
      </a:dk1>
      <a:lt1>
        <a:srgbClr val="FFFFFF"/>
      </a:lt1>
      <a:dk2>
        <a:srgbClr val="0E2841"/>
      </a:dk2>
      <a:lt2>
        <a:srgbClr val="E8E8E8"/>
      </a:lt2>
      <a:accent1>
        <a:srgbClr val="1E3356"/>
      </a:accent1>
      <a:accent2>
        <a:srgbClr val="55A9AE"/>
      </a:accent2>
      <a:accent3>
        <a:srgbClr val="C13A2B"/>
      </a:accent3>
      <a:accent4>
        <a:srgbClr val="165D6B"/>
      </a:accent4>
      <a:accent5>
        <a:srgbClr val="67E9C9"/>
      </a:accent5>
      <a:accent6>
        <a:srgbClr val="F7EFD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4887</TotalTime>
  <Words>686</Words>
  <Application>Microsoft Office PowerPoint</Application>
  <PresentationFormat>Widescreen</PresentationFormat>
  <Paragraphs>99</Paragraphs>
  <Slides>13</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Aptos Display</vt:lpstr>
      <vt:lpstr>Arial</vt:lpstr>
      <vt:lpstr>Calibri</vt:lpstr>
      <vt:lpstr>Cambria</vt:lpstr>
      <vt:lpstr>Helvetica</vt:lpstr>
      <vt:lpstr>Helvetica Neue</vt:lpstr>
      <vt:lpstr>Helvetica Neue Light</vt:lpstr>
      <vt:lpstr>Helvetica Neue Medium</vt:lpstr>
      <vt:lpstr>Noto Sans Symbols</vt:lpstr>
      <vt:lpstr>Office Theme</vt:lpstr>
      <vt:lpstr>Just say no to the ‘just-in-case’ cannula.</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Sustainability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say no to the ‘just-in-case’ cannula.</dc:title>
  <dc:creator>Pip Tweed</dc:creator>
  <cp:lastModifiedBy>Sundy Ni-Yen Yang</cp:lastModifiedBy>
  <cp:revision>70</cp:revision>
  <dcterms:created xsi:type="dcterms:W3CDTF">2025-07-14T23:34:36Z</dcterms:created>
  <dcterms:modified xsi:type="dcterms:W3CDTF">2026-06-09T06:16:45Z</dcterms:modified>
</cp:coreProperties>
</file>