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6858000" cx="12192000"/>
  <p:notesSz cx="6858000" cy="9144000"/>
  <p:embeddedFontLst>
    <p:embeddedFont>
      <p:font typeface="Play"/>
      <p:regular r:id="rId34"/>
      <p:bold r:id="rId35"/>
    </p:embeddedFont>
    <p:embeddedFont>
      <p:font typeface="Fira Sans"/>
      <p:regular r:id="rId36"/>
      <p:bold r:id="rId37"/>
      <p:italic r:id="rId38"/>
      <p:boldItalic r:id="rId39"/>
    </p:embeddedFont>
    <p:embeddedFont>
      <p:font typeface="Helvetica Neue"/>
      <p:regular r:id="rId40"/>
      <p:bold r:id="rId41"/>
      <p:italic r:id="rId42"/>
      <p:boldItalic r:id="rId43"/>
    </p:embeddedFont>
    <p:embeddedFont>
      <p:font typeface="Helvetica Neue Light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8" roundtripDataSignature="AMtx7mig6Si+ZaOwUoVswqHVV1rGm/Uv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34234E6-0766-465C-A3C6-5170191489AB}">
  <a:tblStyle styleId="{C34234E6-0766-465C-A3C6-5170191489A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regular.fntdata"/><Relationship Id="rId20" Type="http://schemas.openxmlformats.org/officeDocument/2006/relationships/slide" Target="slides/slide15.xml"/><Relationship Id="rId42" Type="http://schemas.openxmlformats.org/officeDocument/2006/relationships/font" Target="fonts/HelveticaNeue-italic.fntdata"/><Relationship Id="rId41" Type="http://schemas.openxmlformats.org/officeDocument/2006/relationships/font" Target="fonts/HelveticaNeue-bold.fntdata"/><Relationship Id="rId22" Type="http://schemas.openxmlformats.org/officeDocument/2006/relationships/slide" Target="slides/slide17.xml"/><Relationship Id="rId44" Type="http://schemas.openxmlformats.org/officeDocument/2006/relationships/font" Target="fonts/HelveticaNeueLight-regular.fntdata"/><Relationship Id="rId21" Type="http://schemas.openxmlformats.org/officeDocument/2006/relationships/slide" Target="slides/slide16.xml"/><Relationship Id="rId43" Type="http://schemas.openxmlformats.org/officeDocument/2006/relationships/font" Target="fonts/HelveticaNeue-boldItalic.fntdata"/><Relationship Id="rId24" Type="http://schemas.openxmlformats.org/officeDocument/2006/relationships/slide" Target="slides/slide19.xml"/><Relationship Id="rId46" Type="http://schemas.openxmlformats.org/officeDocument/2006/relationships/font" Target="fonts/HelveticaNeueLight-italic.fntdata"/><Relationship Id="rId23" Type="http://schemas.openxmlformats.org/officeDocument/2006/relationships/slide" Target="slides/slide18.xml"/><Relationship Id="rId45" Type="http://schemas.openxmlformats.org/officeDocument/2006/relationships/font" Target="fonts/HelveticaNeueLigh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customschemas.google.com/relationships/presentationmetadata" Target="metadata"/><Relationship Id="rId25" Type="http://schemas.openxmlformats.org/officeDocument/2006/relationships/slide" Target="slides/slide20.xml"/><Relationship Id="rId47" Type="http://schemas.openxmlformats.org/officeDocument/2006/relationships/font" Target="fonts/HelveticaNeueLight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Play-bold.fntdata"/><Relationship Id="rId12" Type="http://schemas.openxmlformats.org/officeDocument/2006/relationships/slide" Target="slides/slide7.xml"/><Relationship Id="rId34" Type="http://schemas.openxmlformats.org/officeDocument/2006/relationships/font" Target="fonts/Play-regular.fntdata"/><Relationship Id="rId15" Type="http://schemas.openxmlformats.org/officeDocument/2006/relationships/slide" Target="slides/slide10.xml"/><Relationship Id="rId37" Type="http://schemas.openxmlformats.org/officeDocument/2006/relationships/font" Target="fonts/FiraSans-bold.fntdata"/><Relationship Id="rId14" Type="http://schemas.openxmlformats.org/officeDocument/2006/relationships/slide" Target="slides/slide9.xml"/><Relationship Id="rId36" Type="http://schemas.openxmlformats.org/officeDocument/2006/relationships/font" Target="fonts/FiraSans-regular.fntdata"/><Relationship Id="rId17" Type="http://schemas.openxmlformats.org/officeDocument/2006/relationships/slide" Target="slides/slide12.xml"/><Relationship Id="rId39" Type="http://schemas.openxmlformats.org/officeDocument/2006/relationships/font" Target="fonts/FiraSans-boldItalic.fntdata"/><Relationship Id="rId16" Type="http://schemas.openxmlformats.org/officeDocument/2006/relationships/slide" Target="slides/slide11.xml"/><Relationship Id="rId38" Type="http://schemas.openxmlformats.org/officeDocument/2006/relationships/font" Target="fonts/FiraSans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" name="Google Shape;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5567"/>
              </a:buClr>
              <a:buSzPts val="1000"/>
              <a:buFont typeface="Arial"/>
              <a:buNone/>
            </a:pPr>
            <a:r>
              <a:rPr lang="en-GB" sz="1000">
                <a:solidFill>
                  <a:srgbClr val="3D5567"/>
                </a:solidFill>
                <a:highlight>
                  <a:srgbClr val="FFFFFF"/>
                </a:highlight>
              </a:rPr>
              <a:t> Ensure that the proximal tip and area of skin around are always easily visible (Figure 5 below). Extravasation injuries can occur especially if the site is not readily accessible for regular nursing checks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A">
  <p:cSld name="Title Slide A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1"/>
          <p:cNvSpPr txBox="1"/>
          <p:nvPr>
            <p:ph type="ctrTitle"/>
          </p:nvPr>
        </p:nvSpPr>
        <p:spPr>
          <a:xfrm>
            <a:off x="5105398" y="2562019"/>
            <a:ext cx="675198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Helvetica Neue"/>
              <a:buNone/>
              <a:defRPr b="1" i="0" sz="6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D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3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33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33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4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34"/>
          <p:cNvSpPr txBox="1"/>
          <p:nvPr>
            <p:ph idx="1" type="body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867"/>
            </a:lvl1pPr>
            <a:lvl2pPr indent="-3048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/>
            </a:lvl2pPr>
            <a:lvl3pPr indent="-3048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/>
            </a:lvl3pPr>
            <a:lvl4pPr indent="-3048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4pPr>
            <a:lvl5pPr indent="-3048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/>
            </a:lvl5pPr>
            <a:lvl6pPr indent="-3048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/>
            </a:lvl6pPr>
            <a:lvl7pPr indent="-3048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7pPr>
            <a:lvl8pPr indent="-3048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/>
            </a:lvl8pPr>
            <a:lvl9pPr indent="-3048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/>
            </a:lvl9pPr>
          </a:lstStyle>
          <a:p/>
        </p:txBody>
      </p:sp>
      <p:sp>
        <p:nvSpPr>
          <p:cNvPr id="27" name="Google Shape;27;p34"/>
          <p:cNvSpPr txBox="1"/>
          <p:nvPr>
            <p:ph idx="2" type="body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867"/>
            </a:lvl1pPr>
            <a:lvl2pPr indent="-3048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/>
            </a:lvl2pPr>
            <a:lvl3pPr indent="-3048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/>
            </a:lvl3pPr>
            <a:lvl4pPr indent="-3048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4pPr>
            <a:lvl5pPr indent="-3048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/>
            </a:lvl5pPr>
            <a:lvl6pPr indent="-3048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/>
            </a:lvl6pPr>
            <a:lvl7pPr indent="-3048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7pPr>
            <a:lvl8pPr indent="-3048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/>
            </a:lvl8pPr>
            <a:lvl9pPr indent="-3048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/>
            </a:lvl9pPr>
          </a:lstStyle>
          <a:p/>
        </p:txBody>
      </p:sp>
      <p:sp>
        <p:nvSpPr>
          <p:cNvPr id="28" name="Google Shape;28;p34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/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31" name="Google Shape;31;p35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 WITH LOGO">
  <p:cSld name="END SLIDE WITH LOGO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">
  <p:cSld name="Title Slide B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7"/>
          <p:cNvSpPr/>
          <p:nvPr/>
        </p:nvSpPr>
        <p:spPr>
          <a:xfrm>
            <a:off x="-69574" y="7661"/>
            <a:ext cx="12344400" cy="69298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7"/>
          <p:cNvSpPr txBox="1"/>
          <p:nvPr>
            <p:ph type="ctrTitle"/>
          </p:nvPr>
        </p:nvSpPr>
        <p:spPr>
          <a:xfrm>
            <a:off x="2908850" y="2015367"/>
            <a:ext cx="63743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6300"/>
              <a:buFont typeface="Helvetica Neue"/>
              <a:buNone/>
              <a:defRPr b="1" i="0" sz="6300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A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38"/>
          <p:cNvSpPr txBox="1"/>
          <p:nvPr>
            <p:ph type="title"/>
          </p:nvPr>
        </p:nvSpPr>
        <p:spPr>
          <a:xfrm>
            <a:off x="5168345" y="1450930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4400"/>
              <a:buFont typeface="Helvetica Neue"/>
              <a:buNone/>
              <a:defRPr b="1" i="0" cap="none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8"/>
          <p:cNvSpPr txBox="1"/>
          <p:nvPr>
            <p:ph idx="1" type="body"/>
          </p:nvPr>
        </p:nvSpPr>
        <p:spPr>
          <a:xfrm>
            <a:off x="5168345" y="3022929"/>
            <a:ext cx="5227983" cy="3123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B">
  <p:cSld name="TEXT SLIDE B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39"/>
          <p:cNvSpPr txBox="1"/>
          <p:nvPr>
            <p:ph idx="1" type="body"/>
          </p:nvPr>
        </p:nvSpPr>
        <p:spPr>
          <a:xfrm>
            <a:off x="5131274" y="3396049"/>
            <a:ext cx="650038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4" name="Google Shape;44;p39"/>
          <p:cNvSpPr txBox="1"/>
          <p:nvPr>
            <p:ph type="title"/>
          </p:nvPr>
        </p:nvSpPr>
        <p:spPr>
          <a:xfrm>
            <a:off x="5131274" y="1909537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C">
  <p:cSld name="TEXT SLIDE C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40"/>
          <p:cNvSpPr txBox="1"/>
          <p:nvPr>
            <p:ph type="title"/>
          </p:nvPr>
        </p:nvSpPr>
        <p:spPr>
          <a:xfrm>
            <a:off x="2940459" y="1290292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4400"/>
              <a:buFont typeface="Helvetica Neue"/>
              <a:buNone/>
              <a:defRPr b="1" i="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0"/>
          <p:cNvSpPr txBox="1"/>
          <p:nvPr>
            <p:ph idx="1" type="body"/>
          </p:nvPr>
        </p:nvSpPr>
        <p:spPr>
          <a:xfrm>
            <a:off x="2940459" y="2862291"/>
            <a:ext cx="6311081" cy="3123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SLIDE">
  <p:cSld name="SECTION BREAK SLID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1"/>
          <p:cNvSpPr txBox="1"/>
          <p:nvPr>
            <p:ph type="title"/>
          </p:nvPr>
        </p:nvSpPr>
        <p:spPr>
          <a:xfrm>
            <a:off x="3076383" y="2896671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6000"/>
              <a:buFont typeface="Helvetica Neue"/>
              <a:buNone/>
              <a:defRPr b="1" i="0" sz="600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IMAGE SLIDE">
  <p:cSld name="TEXT AND IMAGE SLID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42"/>
          <p:cNvSpPr txBox="1"/>
          <p:nvPr>
            <p:ph idx="1" type="body"/>
          </p:nvPr>
        </p:nvSpPr>
        <p:spPr>
          <a:xfrm>
            <a:off x="4937515" y="3120081"/>
            <a:ext cx="612573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55" name="Google Shape;55;p42"/>
          <p:cNvSpPr/>
          <p:nvPr>
            <p:ph idx="2" type="pic"/>
          </p:nvPr>
        </p:nvSpPr>
        <p:spPr>
          <a:xfrm>
            <a:off x="1128756" y="1209846"/>
            <a:ext cx="3299254" cy="4029419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42"/>
          <p:cNvSpPr txBox="1"/>
          <p:nvPr>
            <p:ph idx="3" type="body"/>
          </p:nvPr>
        </p:nvSpPr>
        <p:spPr>
          <a:xfrm>
            <a:off x="1106920" y="5418438"/>
            <a:ext cx="3321090" cy="7352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57" name="Google Shape;57;p42"/>
          <p:cNvSpPr txBox="1"/>
          <p:nvPr>
            <p:ph type="title"/>
          </p:nvPr>
        </p:nvSpPr>
        <p:spPr>
          <a:xfrm>
            <a:off x="4937515" y="1209846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Relationship Id="rId4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Relationship Id="rId4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Relationship Id="rId4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png"/><Relationship Id="rId4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"/>
          <p:cNvSpPr txBox="1"/>
          <p:nvPr>
            <p:ph type="ctrTitle"/>
          </p:nvPr>
        </p:nvSpPr>
        <p:spPr>
          <a:xfrm>
            <a:off x="5105398" y="2562019"/>
            <a:ext cx="675198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Helvetica Neue"/>
              <a:buNone/>
            </a:pPr>
            <a:r>
              <a:rPr lang="en-GB"/>
              <a:t>Just say </a:t>
            </a:r>
            <a:r>
              <a:rPr lang="en-GB">
                <a:solidFill>
                  <a:srgbClr val="67EACA"/>
                </a:solidFill>
              </a:rPr>
              <a:t>no</a:t>
            </a:r>
            <a:r>
              <a:rPr lang="en-GB"/>
              <a:t> to the ‘just-in-case’ cannula.</a:t>
            </a:r>
            <a:endParaRPr/>
          </a:p>
        </p:txBody>
      </p:sp>
      <p:sp>
        <p:nvSpPr>
          <p:cNvPr id="63" name="Google Shape;63;p1"/>
          <p:cNvSpPr/>
          <p:nvPr/>
        </p:nvSpPr>
        <p:spPr>
          <a:xfrm>
            <a:off x="8360228" y="3119169"/>
            <a:ext cx="1472541" cy="1290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2"/>
          <p:cNvPicPr preferRelativeResize="0"/>
          <p:nvPr/>
        </p:nvPicPr>
        <p:blipFill rotWithShape="1">
          <a:blip r:embed="rId3">
            <a:alphaModFix/>
          </a:blip>
          <a:srcRect b="11815" l="0" r="0" t="0"/>
          <a:stretch/>
        </p:blipFill>
        <p:spPr>
          <a:xfrm>
            <a:off x="1152367" y="1"/>
            <a:ext cx="4877200" cy="2166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"/>
          <p:cNvPicPr preferRelativeResize="0"/>
          <p:nvPr/>
        </p:nvPicPr>
        <p:blipFill rotWithShape="1">
          <a:blip r:embed="rId4">
            <a:alphaModFix/>
          </a:blip>
          <a:srcRect b="9869" l="2126" r="10711" t="4754"/>
          <a:stretch/>
        </p:blipFill>
        <p:spPr>
          <a:xfrm>
            <a:off x="1152368" y="2080484"/>
            <a:ext cx="4877201" cy="245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2"/>
          <p:cNvPicPr preferRelativeResize="0"/>
          <p:nvPr/>
        </p:nvPicPr>
        <p:blipFill rotWithShape="1">
          <a:blip r:embed="rId5">
            <a:alphaModFix/>
          </a:blip>
          <a:srcRect b="12224" l="3410" r="7516" t="3980"/>
          <a:stretch/>
        </p:blipFill>
        <p:spPr>
          <a:xfrm>
            <a:off x="1218801" y="4537518"/>
            <a:ext cx="4877201" cy="232049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"/>
          <p:cNvSpPr/>
          <p:nvPr/>
        </p:nvSpPr>
        <p:spPr>
          <a:xfrm>
            <a:off x="6432600" y="1430500"/>
            <a:ext cx="5579600" cy="42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0" i="0" lang="en-GB" sz="2133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Total cost of unused cannula = A$305.9 million per year in Australia including: </a:t>
            </a:r>
            <a:endParaRPr b="0" i="0" sz="2133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-507985" lvl="0" marL="609585" marR="0" rtl="0" algn="l">
              <a:lnSpc>
                <a:spcPct val="107000"/>
              </a:lnSpc>
              <a:spcBef>
                <a:spcPts val="1067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Fira Sans"/>
              <a:buChar char="❑"/>
            </a:pPr>
            <a:r>
              <a:rPr b="0" i="0" lang="en-GB" sz="2133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Cost of insertion (equipment and staff)</a:t>
            </a:r>
            <a:endParaRPr b="0" i="0" sz="2133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-507985" lvl="0" marL="609585" marR="0" rtl="0" algn="l">
              <a:lnSpc>
                <a:spcPct val="107000"/>
              </a:lnSpc>
              <a:spcBef>
                <a:spcPts val="1067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Fira Sans"/>
              <a:buChar char="❑"/>
            </a:pPr>
            <a:r>
              <a:rPr b="0" i="0" lang="en-GB" sz="2133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Cost of complications such as Staphylococcus aureus bacteraemia and phlebitis</a:t>
            </a:r>
            <a:endParaRPr b="0" i="0" sz="2133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-507985" lvl="0" marL="609585" marR="0" rtl="0" algn="l">
              <a:lnSpc>
                <a:spcPct val="107000"/>
              </a:lnSpc>
              <a:spcBef>
                <a:spcPts val="1067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Fira Sans"/>
              <a:buChar char="❑"/>
            </a:pPr>
            <a:r>
              <a:rPr b="0" i="0" lang="en-GB" sz="2133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Patient-centred costs (lost patient productivity, infiltration, occlusion and dislodgement)</a:t>
            </a:r>
            <a:endParaRPr b="0" i="0" sz="2133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"/>
          <p:cNvSpPr txBox="1"/>
          <p:nvPr>
            <p:ph type="title"/>
          </p:nvPr>
        </p:nvSpPr>
        <p:spPr>
          <a:xfrm>
            <a:off x="415600" y="372500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70707"/>
              <a:buFont typeface="Play"/>
              <a:buNone/>
            </a:pPr>
            <a:r>
              <a:rPr lang="en-GB">
                <a:solidFill>
                  <a:srgbClr val="595959"/>
                </a:solidFill>
              </a:rPr>
              <a:t>Aims &amp; What we Ask of You</a:t>
            </a:r>
            <a:endParaRPr>
              <a:solidFill>
                <a:srgbClr val="595959"/>
              </a:solidFill>
            </a:endParaRPr>
          </a:p>
        </p:txBody>
      </p:sp>
      <p:sp>
        <p:nvSpPr>
          <p:cNvPr id="77" name="Google Shape;77;p4"/>
          <p:cNvSpPr txBox="1"/>
          <p:nvPr>
            <p:ph idx="1" type="body"/>
          </p:nvPr>
        </p:nvSpPr>
        <p:spPr>
          <a:xfrm>
            <a:off x="415600" y="1409467"/>
            <a:ext cx="11360800" cy="52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-457188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5F92"/>
              </a:buClr>
              <a:buSzPts val="1800"/>
              <a:buAutoNum type="arabicPeriod"/>
            </a:pPr>
            <a:r>
              <a:rPr lang="en-GB">
                <a:solidFill>
                  <a:srgbClr val="015F92"/>
                </a:solidFill>
              </a:rPr>
              <a:t>Reduce the number of unused cannulas inserted in ED</a:t>
            </a:r>
            <a:endParaRPr>
              <a:solidFill>
                <a:srgbClr val="015F9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/>
              <a:t>Be 80% sure that the PIVC will be used for a therapeutic purpose</a:t>
            </a:r>
            <a:endParaRPr>
              <a:solidFill>
                <a:srgbClr val="015F92"/>
              </a:solidFill>
            </a:endParaRPr>
          </a:p>
          <a:p>
            <a:pPr indent="-457188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15F92"/>
              </a:buClr>
              <a:buSzPts val="1800"/>
              <a:buAutoNum type="arabicPeriod"/>
            </a:pPr>
            <a:r>
              <a:rPr lang="en-GB">
                <a:solidFill>
                  <a:srgbClr val="015F92"/>
                </a:solidFill>
              </a:rPr>
              <a:t>Cleaner, smarter cannulas</a:t>
            </a:r>
            <a:endParaRPr>
              <a:solidFill>
                <a:srgbClr val="015F9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/>
              <a:t>Consider alternative routes to medication delivery, and venepuncture for pathology</a:t>
            </a:r>
            <a:endParaRPr/>
          </a:p>
          <a:p>
            <a:pPr indent="-457188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15F92"/>
              </a:buClr>
              <a:buSzPts val="1800"/>
              <a:buAutoNum type="arabicPeriod"/>
            </a:pPr>
            <a:r>
              <a:rPr lang="en-GB">
                <a:solidFill>
                  <a:srgbClr val="015F92"/>
                </a:solidFill>
              </a:rPr>
              <a:t>Reduce insertions in the cubital fossa and over points of flexion</a:t>
            </a:r>
            <a:endParaRPr>
              <a:solidFill>
                <a:srgbClr val="015F9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/>
              <a:t>Consider alternative sites</a:t>
            </a:r>
            <a:endParaRPr/>
          </a:p>
          <a:p>
            <a:pPr indent="-457188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15F92"/>
              </a:buClr>
              <a:buSzPts val="1800"/>
              <a:buAutoNum type="arabicPeriod"/>
            </a:pPr>
            <a:r>
              <a:rPr lang="en-GB">
                <a:solidFill>
                  <a:srgbClr val="015F92"/>
                </a:solidFill>
              </a:rPr>
              <a:t>Improve cannula documentation</a:t>
            </a:r>
            <a:endParaRPr>
              <a:solidFill>
                <a:srgbClr val="015F9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None/>
            </a:pPr>
            <a:r>
              <a:rPr lang="en-GB"/>
              <a:t>Document the insertion and assessment of all cannulas you interact with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"/>
          <p:cNvSpPr txBox="1"/>
          <p:nvPr>
            <p:ph type="title"/>
          </p:nvPr>
        </p:nvSpPr>
        <p:spPr>
          <a:xfrm>
            <a:off x="415600" y="4881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70707"/>
              <a:buFont typeface="Play"/>
              <a:buNone/>
            </a:pPr>
            <a:r>
              <a:rPr lang="en-GB">
                <a:solidFill>
                  <a:srgbClr val="595959"/>
                </a:solidFill>
              </a:rPr>
              <a:t>Aim of Reducing PIVC Insertions </a:t>
            </a:r>
            <a:endParaRPr>
              <a:solidFill>
                <a:srgbClr val="595959"/>
              </a:solidFill>
            </a:endParaRPr>
          </a:p>
        </p:txBody>
      </p:sp>
      <p:sp>
        <p:nvSpPr>
          <p:cNvPr id="83" name="Google Shape;83;p5"/>
          <p:cNvSpPr txBox="1"/>
          <p:nvPr>
            <p:ph idx="1" type="body"/>
          </p:nvPr>
        </p:nvSpPr>
        <p:spPr>
          <a:xfrm>
            <a:off x="284833" y="1536633"/>
            <a:ext cx="3642800" cy="4555200"/>
          </a:xfrm>
          <a:prstGeom prst="rect">
            <a:avLst/>
          </a:prstGeom>
          <a:noFill/>
          <a:ln cap="flat" cmpd="sng" w="9525">
            <a:solidFill>
              <a:srgbClr val="015F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lang="en-GB" sz="2133"/>
              <a:t>Consumer impact</a:t>
            </a:r>
            <a:endParaRPr b="1" sz="2133"/>
          </a:p>
          <a:p>
            <a:pPr indent="-440255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GB" sz="2133"/>
              <a:t>Less pain</a:t>
            </a:r>
            <a:endParaRPr sz="2133"/>
          </a:p>
          <a:p>
            <a:pPr indent="-440255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GB" sz="2133"/>
              <a:t>Reduced infection risk</a:t>
            </a:r>
            <a:endParaRPr sz="2133"/>
          </a:p>
          <a:p>
            <a:pPr indent="-440255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GB" sz="2133"/>
              <a:t>Encouraging shared decision making</a:t>
            </a:r>
            <a:endParaRPr sz="2133"/>
          </a:p>
        </p:txBody>
      </p:sp>
      <p:sp>
        <p:nvSpPr>
          <p:cNvPr id="84" name="Google Shape;84;p5"/>
          <p:cNvSpPr txBox="1"/>
          <p:nvPr>
            <p:ph idx="2" type="body"/>
          </p:nvPr>
        </p:nvSpPr>
        <p:spPr>
          <a:xfrm>
            <a:off x="4274600" y="1536633"/>
            <a:ext cx="3642800" cy="4555200"/>
          </a:xfrm>
          <a:prstGeom prst="rect">
            <a:avLst/>
          </a:prstGeom>
          <a:noFill/>
          <a:ln cap="flat" cmpd="sng" w="9525">
            <a:solidFill>
              <a:srgbClr val="015F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lang="en-GB" sz="2133"/>
              <a:t>Clinician impact</a:t>
            </a:r>
            <a:endParaRPr b="1" sz="2133"/>
          </a:p>
          <a:p>
            <a:pPr indent="-440255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GB" sz="2133"/>
              <a:t>Less time spend cannulating &amp; documenting </a:t>
            </a:r>
            <a:endParaRPr sz="2133"/>
          </a:p>
          <a:p>
            <a:pPr indent="-440255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GB" sz="2133"/>
              <a:t>Empowerment and promotion of active clinical decision making </a:t>
            </a:r>
            <a:endParaRPr sz="2133"/>
          </a:p>
        </p:txBody>
      </p:sp>
      <p:sp>
        <p:nvSpPr>
          <p:cNvPr id="85" name="Google Shape;85;p5"/>
          <p:cNvSpPr txBox="1"/>
          <p:nvPr/>
        </p:nvSpPr>
        <p:spPr>
          <a:xfrm>
            <a:off x="8264367" y="1536633"/>
            <a:ext cx="3642800" cy="4555200"/>
          </a:xfrm>
          <a:prstGeom prst="rect">
            <a:avLst/>
          </a:prstGeom>
          <a:noFill/>
          <a:ln cap="flat" cmpd="sng" w="9525">
            <a:solidFill>
              <a:srgbClr val="015F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1" i="0" lang="en-GB" sz="21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Organisation impact</a:t>
            </a:r>
            <a:endParaRPr b="1" i="0" sz="2133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t/>
            </a:r>
            <a:endParaRPr b="1" i="0" sz="2133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0255" lvl="0" marL="60958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-"/>
            </a:pPr>
            <a:r>
              <a:rPr b="0" i="0" lang="en-GB" sz="21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Each SAB cost ~$38,000, and ~$48,000 if an MRSA infection occurs</a:t>
            </a:r>
            <a:endParaRPr b="0" i="0" sz="2133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3933" y="635951"/>
            <a:ext cx="9930835" cy="558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7"/>
          <p:cNvPicPr preferRelativeResize="0"/>
          <p:nvPr/>
        </p:nvPicPr>
        <p:blipFill rotWithShape="1">
          <a:blip r:embed="rId3">
            <a:alphaModFix/>
          </a:blip>
          <a:srcRect b="41700" l="50751" r="535" t="23083"/>
          <a:stretch/>
        </p:blipFill>
        <p:spPr>
          <a:xfrm>
            <a:off x="1783467" y="1325300"/>
            <a:ext cx="8440435" cy="3432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"/>
          <p:cNvSpPr txBox="1"/>
          <p:nvPr>
            <p:ph type="title"/>
          </p:nvPr>
        </p:nvSpPr>
        <p:spPr>
          <a:xfrm>
            <a:off x="415600" y="5828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70707"/>
              <a:buFont typeface="Play"/>
              <a:buNone/>
            </a:pPr>
            <a:r>
              <a:rPr lang="en-GB">
                <a:solidFill>
                  <a:srgbClr val="595959"/>
                </a:solidFill>
              </a:rPr>
              <a:t>Insertion Indications</a:t>
            </a:r>
            <a:endParaRPr>
              <a:solidFill>
                <a:srgbClr val="595959"/>
              </a:solidFill>
            </a:endParaRPr>
          </a:p>
        </p:txBody>
      </p:sp>
      <p:sp>
        <p:nvSpPr>
          <p:cNvPr id="101" name="Google Shape;101;p8"/>
          <p:cNvSpPr txBox="1"/>
          <p:nvPr>
            <p:ph idx="1" type="body"/>
          </p:nvPr>
        </p:nvSpPr>
        <p:spPr>
          <a:xfrm>
            <a:off x="6400567" y="1473533"/>
            <a:ext cx="5333200" cy="4555200"/>
          </a:xfrm>
          <a:prstGeom prst="rect">
            <a:avLst/>
          </a:prstGeom>
          <a:noFill/>
          <a:ln cap="flat" cmpd="sng" w="9525">
            <a:solidFill>
              <a:srgbClr val="015F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/>
              <a:t>Conditions where an unused PIVC insertion is appropriate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Unstable vital signs within 30 min of triage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High risk chest pain (i.e. abnormal ECG with chest pain)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Postictal state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True syncope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Estimated blood loss &gt;500 mL and/or overt ongoing losses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High bleeding risk due to anticoagulation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History of oesophageal varices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Planned intention to use it for IV fluid, medication or contrast</a:t>
            </a:r>
            <a:endParaRPr/>
          </a:p>
        </p:txBody>
      </p:sp>
      <p:sp>
        <p:nvSpPr>
          <p:cNvPr id="102" name="Google Shape;102;p8"/>
          <p:cNvSpPr txBox="1"/>
          <p:nvPr>
            <p:ph idx="2" type="body"/>
          </p:nvPr>
        </p:nvSpPr>
        <p:spPr>
          <a:xfrm>
            <a:off x="510267" y="1536667"/>
            <a:ext cx="5333200" cy="4492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/>
              <a:t>CONTRAINDICATION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Just in-case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Just to take blood 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Serial pathology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9"/>
          <p:cNvPicPr preferRelativeResize="0"/>
          <p:nvPr/>
        </p:nvPicPr>
        <p:blipFill rotWithShape="1">
          <a:blip r:embed="rId3">
            <a:alphaModFix/>
          </a:blip>
          <a:srcRect b="0" l="50965" r="0" t="58857"/>
          <a:stretch/>
        </p:blipFill>
        <p:spPr>
          <a:xfrm>
            <a:off x="1998533" y="1441000"/>
            <a:ext cx="7604768" cy="3589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0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70707"/>
              <a:buFont typeface="Play"/>
              <a:buNone/>
            </a:pPr>
            <a:r>
              <a:rPr lang="en-GB">
                <a:solidFill>
                  <a:srgbClr val="595959"/>
                </a:solidFill>
              </a:rPr>
              <a:t>Mythbusters</a:t>
            </a:r>
            <a:endParaRPr>
              <a:solidFill>
                <a:srgbClr val="595959"/>
              </a:solidFill>
            </a:endParaRPr>
          </a:p>
        </p:txBody>
      </p:sp>
      <p:sp>
        <p:nvSpPr>
          <p:cNvPr id="113" name="Google Shape;113;p10"/>
          <p:cNvSpPr txBox="1"/>
          <p:nvPr>
            <p:ph idx="1" type="body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/>
              <a:t>PIVC myth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Patients would rather a PIVC than multiple venipunctures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CT scans require an 18g in the cubital fossa</a:t>
            </a:r>
            <a:endParaRPr/>
          </a:p>
        </p:txBody>
      </p:sp>
      <p:sp>
        <p:nvSpPr>
          <p:cNvPr id="114" name="Google Shape;114;p10"/>
          <p:cNvSpPr txBox="1"/>
          <p:nvPr>
            <p:ph idx="2" type="body"/>
          </p:nvPr>
        </p:nvSpPr>
        <p:spPr>
          <a:xfrm>
            <a:off x="6337833" y="1536633"/>
            <a:ext cx="5333200" cy="4555200"/>
          </a:xfrm>
          <a:prstGeom prst="rect">
            <a:avLst/>
          </a:prstGeom>
          <a:noFill/>
          <a:ln cap="flat" cmpd="sng" w="9525">
            <a:solidFill>
              <a:srgbClr val="015F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/>
              <a:t>Fact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A study showed x2 venipunctures is prefered over an unused PIVC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A CT +C can be performed on a a well flushing 20g in the forearm, wrist or hand</a:t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Only a CT perfusion (stoke code) needs a cubital fossa cannula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-423323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GB"/>
              <a:t>Cubital fossa cannulas need to be removed within 24 hours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4800" y="1254434"/>
            <a:ext cx="8720400" cy="3941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2"/>
          <p:cNvSpPr txBox="1"/>
          <p:nvPr>
            <p:ph type="title"/>
          </p:nvPr>
        </p:nvSpPr>
        <p:spPr>
          <a:xfrm>
            <a:off x="478700" y="3897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70707"/>
              <a:buFont typeface="Play"/>
              <a:buNone/>
            </a:pPr>
            <a:r>
              <a:rPr lang="en-GB">
                <a:solidFill>
                  <a:srgbClr val="595959"/>
                </a:solidFill>
              </a:rPr>
              <a:t>Assessment</a:t>
            </a:r>
            <a:endParaRPr>
              <a:solidFill>
                <a:srgbClr val="595959"/>
              </a:solidFill>
            </a:endParaRPr>
          </a:p>
        </p:txBody>
      </p:sp>
      <p:graphicFrame>
        <p:nvGraphicFramePr>
          <p:cNvPr id="125" name="Google Shape;125;p12"/>
          <p:cNvGraphicFramePr/>
          <p:nvPr/>
        </p:nvGraphicFramePr>
        <p:xfrm>
          <a:off x="1462000" y="11533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{C34234E6-0766-465C-A3C6-5170191489AB}</a:tableStyleId>
              </a:tblPr>
              <a:tblGrid>
                <a:gridCol w="3159475"/>
                <a:gridCol w="3159475"/>
                <a:gridCol w="3159475"/>
              </a:tblGrid>
              <a:tr h="689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GB" sz="2400" u="none" cap="none" strike="noStrike">
                          <a:solidFill>
                            <a:srgbClr val="595959"/>
                          </a:solidFill>
                        </a:rPr>
                        <a:t>Phlebitis</a:t>
                      </a:r>
                      <a:endParaRPr b="1" sz="2400" u="none" cap="none" strike="noStrike">
                        <a:solidFill>
                          <a:srgbClr val="595959"/>
                        </a:solidFill>
                      </a:endParaRPr>
                    </a:p>
                  </a:txBody>
                  <a:tcPr marT="121900" marB="121900" marR="121900" marL="121900">
                    <a:lnL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GB" sz="2400" u="none" cap="none" strike="noStrike">
                          <a:solidFill>
                            <a:srgbClr val="595959"/>
                          </a:solidFill>
                        </a:rPr>
                        <a:t>Infiltration</a:t>
                      </a:r>
                      <a:endParaRPr b="1" sz="2400" u="none" cap="none" strike="noStrike">
                        <a:solidFill>
                          <a:srgbClr val="595959"/>
                        </a:solidFill>
                      </a:endParaRPr>
                    </a:p>
                  </a:txBody>
                  <a:tcPr marT="121900" marB="121900" marR="121900" marL="121900">
                    <a:lnL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GB" sz="2400" u="none" cap="none" strike="noStrike">
                          <a:solidFill>
                            <a:srgbClr val="595959"/>
                          </a:solidFill>
                        </a:rPr>
                        <a:t>Extravasation</a:t>
                      </a:r>
                      <a:endParaRPr b="1" sz="2400" u="none" cap="none" strike="noStrike">
                        <a:solidFill>
                          <a:srgbClr val="595959"/>
                        </a:solidFill>
                      </a:endParaRPr>
                    </a:p>
                  </a:txBody>
                  <a:tcPr marT="121900" marB="121900" marR="121900" marL="121900">
                    <a:lnL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1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Inflammation of a vein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121900" marB="121900" marR="121900" marL="121900">
                    <a:lnL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Occurs when fluid/medication leak out of vein and into surrounding tissue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Eg, saline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121900" marB="121900" marR="121900" marL="121900">
                    <a:lnL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Type of infiltration when IV fluid/medication leak into surrounding tissue and cause serious tissue damage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Eg, adrenaline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121900" marB="121900" marR="121900" marL="121900">
                    <a:lnL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71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Pain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Erythema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Warmth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Redness 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Purulent discharge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Palpable venous cord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121900" marB="121900" marR="121900" marL="121900">
                    <a:lnL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Pain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Swelling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Ooze /fluid leakage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Cool to touch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121900" marB="121900" marR="121900" marL="121900">
                    <a:lnL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PAIN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Oedema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Burning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Blistering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Erythema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solidFill>
                            <a:schemeClr val="dk1"/>
                          </a:solidFill>
                        </a:rPr>
                        <a:t>Tissue necrosis/ sloughing</a:t>
                      </a:r>
                      <a:endParaRPr sz="16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121900" marB="121900" marR="121900" marL="121900">
                    <a:lnL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15F9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26" name="Google Shape;126;p12"/>
          <p:cNvPicPr preferRelativeResize="0"/>
          <p:nvPr/>
        </p:nvPicPr>
        <p:blipFill rotWithShape="1">
          <a:blip r:embed="rId3">
            <a:alphaModFix/>
          </a:blip>
          <a:srcRect b="75607" l="61470" r="6349" t="9319"/>
          <a:stretch/>
        </p:blipFill>
        <p:spPr>
          <a:xfrm>
            <a:off x="1651633" y="5364801"/>
            <a:ext cx="2513667" cy="1387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2"/>
          <p:cNvPicPr preferRelativeResize="0"/>
          <p:nvPr/>
        </p:nvPicPr>
        <p:blipFill rotWithShape="1">
          <a:blip r:embed="rId3">
            <a:alphaModFix/>
          </a:blip>
          <a:srcRect b="29493" l="61470" r="6349" t="54095"/>
          <a:stretch/>
        </p:blipFill>
        <p:spPr>
          <a:xfrm>
            <a:off x="8233400" y="5364800"/>
            <a:ext cx="2537200" cy="1525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2"/>
          <p:cNvPicPr preferRelativeResize="0"/>
          <p:nvPr/>
        </p:nvPicPr>
        <p:blipFill rotWithShape="1">
          <a:blip r:embed="rId3">
            <a:alphaModFix/>
          </a:blip>
          <a:srcRect b="44830" l="61470" r="6349" t="39527"/>
          <a:stretch/>
        </p:blipFill>
        <p:spPr>
          <a:xfrm>
            <a:off x="4890500" y="5400433"/>
            <a:ext cx="2537200" cy="1453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"/>
          <p:cNvSpPr txBox="1"/>
          <p:nvPr>
            <p:ph type="title"/>
          </p:nvPr>
        </p:nvSpPr>
        <p:spPr>
          <a:xfrm>
            <a:off x="415600" y="227667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</a:pPr>
            <a:r>
              <a:rPr lang="en-GB"/>
              <a:t>Game</a:t>
            </a:r>
            <a:endParaRPr/>
          </a:p>
        </p:txBody>
      </p:sp>
      <p:pic>
        <p:nvPicPr>
          <p:cNvPr id="134" name="Google Shape;13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2084" y="1350067"/>
            <a:ext cx="7527835" cy="5018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4"/>
          <p:cNvPicPr preferRelativeResize="0"/>
          <p:nvPr/>
        </p:nvPicPr>
        <p:blipFill rotWithShape="1">
          <a:blip r:embed="rId3">
            <a:alphaModFix/>
          </a:blip>
          <a:srcRect b="0" l="0" r="54001" t="0"/>
          <a:stretch/>
        </p:blipFill>
        <p:spPr>
          <a:xfrm>
            <a:off x="854380" y="203199"/>
            <a:ext cx="4856165" cy="645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/>
          <p:cNvPicPr preferRelativeResize="0"/>
          <p:nvPr/>
        </p:nvPicPr>
        <p:blipFill rotWithShape="1">
          <a:blip r:embed="rId4">
            <a:alphaModFix/>
          </a:blip>
          <a:srcRect b="0" l="50760" r="0" t="0"/>
          <a:stretch/>
        </p:blipFill>
        <p:spPr>
          <a:xfrm>
            <a:off x="6010005" y="1081262"/>
            <a:ext cx="3706700" cy="5018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1492" y="1251188"/>
            <a:ext cx="6307667" cy="473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 rotWithShape="1">
          <a:blip r:embed="rId4">
            <a:alphaModFix/>
          </a:blip>
          <a:srcRect b="0" l="0" r="48680" t="0"/>
          <a:stretch/>
        </p:blipFill>
        <p:spPr>
          <a:xfrm>
            <a:off x="7091868" y="271723"/>
            <a:ext cx="3863233" cy="5018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3556" y="203198"/>
            <a:ext cx="4838703" cy="6451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/>
          <p:cNvPicPr preferRelativeResize="0"/>
          <p:nvPr/>
        </p:nvPicPr>
        <p:blipFill rotWithShape="1">
          <a:blip r:embed="rId4">
            <a:alphaModFix/>
          </a:blip>
          <a:srcRect b="0" l="50760" r="0" t="0"/>
          <a:stretch/>
        </p:blipFill>
        <p:spPr>
          <a:xfrm>
            <a:off x="7034693" y="680787"/>
            <a:ext cx="3706700" cy="5018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893" y="873369"/>
            <a:ext cx="7227331" cy="3613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/>
          <p:cNvPicPr preferRelativeResize="0"/>
          <p:nvPr/>
        </p:nvPicPr>
        <p:blipFill rotWithShape="1">
          <a:blip r:embed="rId4">
            <a:alphaModFix/>
          </a:blip>
          <a:srcRect b="0" l="50760" r="0" t="0"/>
          <a:stretch/>
        </p:blipFill>
        <p:spPr>
          <a:xfrm>
            <a:off x="7924800" y="1714951"/>
            <a:ext cx="2570408" cy="3949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078" y="493100"/>
            <a:ext cx="5886967" cy="58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 rotWithShape="1">
          <a:blip r:embed="rId4">
            <a:alphaModFix/>
          </a:blip>
          <a:srcRect b="0" l="0" r="48680" t="0"/>
          <a:stretch/>
        </p:blipFill>
        <p:spPr>
          <a:xfrm>
            <a:off x="6830403" y="1107287"/>
            <a:ext cx="3863233" cy="5018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9"/>
          <p:cNvPicPr preferRelativeResize="0"/>
          <p:nvPr/>
        </p:nvPicPr>
        <p:blipFill rotWithShape="1">
          <a:blip r:embed="rId3">
            <a:alphaModFix/>
          </a:blip>
          <a:srcRect b="15166" l="16044" r="21428" t="0"/>
          <a:stretch/>
        </p:blipFill>
        <p:spPr>
          <a:xfrm>
            <a:off x="394379" y="997983"/>
            <a:ext cx="5480099" cy="494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/>
          <p:cNvPicPr preferRelativeResize="0"/>
          <p:nvPr/>
        </p:nvPicPr>
        <p:blipFill rotWithShape="1">
          <a:blip r:embed="rId4">
            <a:alphaModFix/>
          </a:blip>
          <a:srcRect b="0" l="50760" r="0" t="0"/>
          <a:stretch/>
        </p:blipFill>
        <p:spPr>
          <a:xfrm>
            <a:off x="6486118" y="997983"/>
            <a:ext cx="3706700" cy="5018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980" y="560114"/>
            <a:ext cx="5765962" cy="3964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0"/>
          <p:cNvPicPr preferRelativeResize="0"/>
          <p:nvPr/>
        </p:nvPicPr>
        <p:blipFill rotWithShape="1">
          <a:blip r:embed="rId4">
            <a:alphaModFix/>
          </a:blip>
          <a:srcRect b="0" l="0" r="48680" t="0"/>
          <a:stretch/>
        </p:blipFill>
        <p:spPr>
          <a:xfrm>
            <a:off x="6765049" y="1110527"/>
            <a:ext cx="3863233" cy="5018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7638" y="1113693"/>
            <a:ext cx="8890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/>
          <p:cNvPicPr preferRelativeResize="0"/>
          <p:nvPr/>
        </p:nvPicPr>
        <p:blipFill rotWithShape="1">
          <a:blip r:embed="rId4">
            <a:alphaModFix/>
          </a:blip>
          <a:srcRect b="0" l="50760" r="0" t="0"/>
          <a:stretch/>
        </p:blipFill>
        <p:spPr>
          <a:xfrm>
            <a:off x="9636370" y="1440849"/>
            <a:ext cx="2418008" cy="3482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4646" y="203197"/>
            <a:ext cx="4857603" cy="6451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2"/>
          <p:cNvPicPr preferRelativeResize="0"/>
          <p:nvPr/>
        </p:nvPicPr>
        <p:blipFill rotWithShape="1">
          <a:blip r:embed="rId4">
            <a:alphaModFix/>
          </a:blip>
          <a:srcRect b="0" l="0" r="48680" t="0"/>
          <a:stretch/>
        </p:blipFill>
        <p:spPr>
          <a:xfrm>
            <a:off x="6444116" y="919714"/>
            <a:ext cx="3863233" cy="5018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4800" y="1254434"/>
            <a:ext cx="8720400" cy="3941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/>
          <p:nvPr>
            <p:ph type="title"/>
          </p:nvPr>
        </p:nvSpPr>
        <p:spPr>
          <a:xfrm>
            <a:off x="415600" y="3901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0707"/>
              <a:buFont typeface="Play"/>
              <a:buNone/>
            </a:pPr>
            <a:r>
              <a:rPr lang="en-GB"/>
              <a:t>Real Life Stories</a:t>
            </a:r>
            <a:endParaRPr/>
          </a:p>
        </p:txBody>
      </p:sp>
      <p:sp>
        <p:nvSpPr>
          <p:cNvPr id="199" name="Google Shape;199;p24"/>
          <p:cNvSpPr txBox="1"/>
          <p:nvPr/>
        </p:nvSpPr>
        <p:spPr>
          <a:xfrm>
            <a:off x="305000" y="1425267"/>
            <a:ext cx="3292400" cy="4975200"/>
          </a:xfrm>
          <a:prstGeom prst="rect">
            <a:avLst/>
          </a:prstGeom>
          <a:noFill/>
          <a:ln cap="flat" cmpd="sng" w="9525">
            <a:solidFill>
              <a:srgbClr val="015F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An AV PIVC stayed in for 4 days and caused a SAB &amp; sepsis. </a:t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Instead of the patient being discharged home, they went to ICU and Kingston rehab due to a PIVC infection. </a:t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4"/>
          <p:cNvSpPr txBox="1"/>
          <p:nvPr/>
        </p:nvSpPr>
        <p:spPr>
          <a:xfrm>
            <a:off x="3839200" y="1425267"/>
            <a:ext cx="4007600" cy="4975200"/>
          </a:xfrm>
          <a:prstGeom prst="rect">
            <a:avLst/>
          </a:prstGeom>
          <a:noFill/>
          <a:ln cap="flat" cmpd="sng" w="9525">
            <a:solidFill>
              <a:srgbClr val="015F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PIVC remained in for 3 days. ?Not used or needed.</a:t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PIVC infiltration caused SAB infection and partially occlusive thrombus. </a:t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Required PICC line to treat the PIVC line issue</a:t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Increased LOS by 3 days, and 2 weeks HITH treatment. </a:t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4"/>
          <p:cNvSpPr txBox="1"/>
          <p:nvPr/>
        </p:nvSpPr>
        <p:spPr>
          <a:xfrm>
            <a:off x="8004600" y="1425267"/>
            <a:ext cx="3976000" cy="4975200"/>
          </a:xfrm>
          <a:prstGeom prst="rect">
            <a:avLst/>
          </a:prstGeom>
          <a:noFill/>
          <a:ln cap="flat" cmpd="sng" w="9525">
            <a:solidFill>
              <a:srgbClr val="015F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Poor infection prevention at the time of cannula insertion caused a SAB within 2 days. </a:t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patient is a nurse and watched the procedure be performed in a non-aseptic manner. She also complained of pain and erythema at the site which was ignored for a day. </a:t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/>
          <p:nvPr/>
        </p:nvSpPr>
        <p:spPr>
          <a:xfrm>
            <a:off x="237300" y="1419967"/>
            <a:ext cx="5295600" cy="5080400"/>
          </a:xfrm>
          <a:prstGeom prst="rect">
            <a:avLst/>
          </a:prstGeom>
          <a:noFill/>
          <a:ln cap="flat" cmpd="sng" w="9525">
            <a:solidFill>
              <a:srgbClr val="015F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67"/>
              <a:buFont typeface="Arial"/>
              <a:buNone/>
            </a:pPr>
            <a:r>
              <a:rPr b="0" i="0" lang="en-GB" sz="2267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Patient was admitted on the ward for 4 days, then deteriorated into sepsis, and showed positive blood cultures for MSSA. </a:t>
            </a:r>
            <a:endParaRPr b="0" i="0" sz="2267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67"/>
              <a:buFont typeface="Arial"/>
              <a:buNone/>
            </a:pPr>
            <a:r>
              <a:t/>
            </a:r>
            <a:endParaRPr b="0" i="0" sz="2267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67"/>
              <a:buFont typeface="Arial"/>
              <a:buNone/>
            </a:pPr>
            <a:r>
              <a:rPr b="0" i="0" lang="en-GB" sz="2267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Had multiple PIVC sites over those 4 days with poor documentation of PIVC insertion, assessments and removals. </a:t>
            </a:r>
            <a:endParaRPr b="0" i="0" sz="2267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67"/>
              <a:buFont typeface="Arial"/>
              <a:buNone/>
            </a:pPr>
            <a:r>
              <a:t/>
            </a:r>
            <a:endParaRPr b="0" i="0" sz="2267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67"/>
              <a:buFont typeface="Arial"/>
              <a:buNone/>
            </a:pPr>
            <a:r>
              <a:rPr b="0" i="0" lang="en-GB" sz="2267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Poor PIVC documentation making it difficult to trace if a PIVC is responsible for the infection - but almost certainly was the cause of SAB. </a:t>
            </a:r>
            <a:endParaRPr b="0" i="0" sz="2267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5"/>
          <p:cNvSpPr txBox="1"/>
          <p:nvPr>
            <p:ph idx="4294967295" type="title"/>
          </p:nvPr>
        </p:nvSpPr>
        <p:spPr>
          <a:xfrm>
            <a:off x="415600" y="3901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GB"/>
              <a:t>Real Life Stories</a:t>
            </a:r>
            <a:endParaRPr/>
          </a:p>
        </p:txBody>
      </p:sp>
      <p:sp>
        <p:nvSpPr>
          <p:cNvPr id="208" name="Google Shape;208;p25"/>
          <p:cNvSpPr txBox="1"/>
          <p:nvPr/>
        </p:nvSpPr>
        <p:spPr>
          <a:xfrm>
            <a:off x="5825933" y="1356967"/>
            <a:ext cx="6154400" cy="5206400"/>
          </a:xfrm>
          <a:prstGeom prst="rect">
            <a:avLst/>
          </a:prstGeom>
          <a:noFill/>
          <a:ln cap="flat" cmpd="sng" w="9525">
            <a:solidFill>
              <a:srgbClr val="015F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67"/>
              <a:buFont typeface="Arial"/>
              <a:buNone/>
            </a:pPr>
            <a:r>
              <a:rPr b="0" i="0" lang="en-GB" sz="2267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“I was told they are taking police bloods as it's a motor vehicle accident. They didn't ask for choice of arm not offered to do it behind my hand. My right hand cubital fossa was used.It took longer than drawing a blood sample and it was extremely uncomfortable.  When I looked I already had a cannula put it. I was out of ER in 3-4 hours after a CT of my neck. My discomfort was I wasn't asked my preference, nor consent or mentioned about cannula. I was well oriented,  responsive and have high medical literacy.”</a:t>
            </a:r>
            <a:endParaRPr b="0" i="0" sz="2267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4368" y="1246967"/>
            <a:ext cx="8667200" cy="391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7"/>
          <p:cNvPicPr preferRelativeResize="0"/>
          <p:nvPr/>
        </p:nvPicPr>
        <p:blipFill rotWithShape="1">
          <a:blip r:embed="rId3">
            <a:alphaModFix/>
          </a:blip>
          <a:srcRect b="7157" l="0" r="0" t="5543"/>
          <a:stretch/>
        </p:blipFill>
        <p:spPr>
          <a:xfrm>
            <a:off x="772408" y="141999"/>
            <a:ext cx="4351267" cy="657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7"/>
          <p:cNvPicPr preferRelativeResize="0"/>
          <p:nvPr/>
        </p:nvPicPr>
        <p:blipFill rotWithShape="1">
          <a:blip r:embed="rId4">
            <a:alphaModFix/>
          </a:blip>
          <a:srcRect b="0" l="0" r="43521" t="0"/>
          <a:stretch/>
        </p:blipFill>
        <p:spPr>
          <a:xfrm>
            <a:off x="5669359" y="808992"/>
            <a:ext cx="5750233" cy="4344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"/>
          <p:cNvSpPr txBox="1"/>
          <p:nvPr/>
        </p:nvSpPr>
        <p:spPr>
          <a:xfrm>
            <a:off x="345900" y="2495499"/>
            <a:ext cx="3427200" cy="116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Identify 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-Insert new site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-Present on admission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-Line Assessment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8"/>
          <p:cNvSpPr txBox="1"/>
          <p:nvPr/>
        </p:nvSpPr>
        <p:spPr>
          <a:xfrm>
            <a:off x="345900" y="3813233"/>
            <a:ext cx="3427200" cy="116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Does the patient need the device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Yes- being used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Yes- needed but not being used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No- consider removal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8"/>
          <p:cNvSpPr txBox="1"/>
          <p:nvPr/>
        </p:nvSpPr>
        <p:spPr>
          <a:xfrm>
            <a:off x="345900" y="5130967"/>
            <a:ext cx="3427200" cy="1618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Effective function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Patent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Flushed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Aspirated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-Not aspirating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-Occluded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8"/>
          <p:cNvSpPr txBox="1"/>
          <p:nvPr/>
        </p:nvSpPr>
        <p:spPr>
          <a:xfrm>
            <a:off x="5046133" y="131767"/>
            <a:ext cx="2443200" cy="2684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Complication Free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complications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Sign of phlebitis </a:t>
            </a:r>
            <a:r>
              <a:rPr b="0" i="0" lang="en-GB" sz="16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&gt;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Bleeding/blood present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Patient report of pain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Bruising/Hematoma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Skin reaction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Swelling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Leaking/Ooze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</a:t>
            </a:r>
            <a:endParaRPr b="0" i="0" sz="16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8"/>
          <p:cNvSpPr txBox="1"/>
          <p:nvPr/>
        </p:nvSpPr>
        <p:spPr>
          <a:xfrm>
            <a:off x="5046133" y="3034117"/>
            <a:ext cx="2443200" cy="248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&gt;</a:t>
            </a:r>
            <a:r>
              <a:rPr b="1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Sign of phlebitis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Pain &gt;2/10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Redness/erythema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Swelling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Palpable venous cord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Purulent discharge /exudate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Hot to touch</a:t>
            </a:r>
            <a:endParaRPr b="0" i="0" sz="1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</a:t>
            </a:r>
            <a:endParaRPr b="0" i="0" sz="16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8"/>
          <p:cNvSpPr txBox="1"/>
          <p:nvPr/>
        </p:nvSpPr>
        <p:spPr>
          <a:xfrm>
            <a:off x="5046135" y="5694567"/>
            <a:ext cx="2443200" cy="950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Infection prevention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Yes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8"/>
          <p:cNvSpPr txBox="1"/>
          <p:nvPr/>
        </p:nvSpPr>
        <p:spPr>
          <a:xfrm>
            <a:off x="8502433" y="131733"/>
            <a:ext cx="3255200" cy="1696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Dressing and securement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Clean, dry &amp; intact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Re-dressed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Reinforced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Transparent dressing</a:t>
            </a:r>
            <a:endParaRPr b="0" i="0" sz="1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Infusion lines secured to patient</a:t>
            </a:r>
            <a:endParaRPr b="0" i="0" sz="16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8"/>
          <p:cNvSpPr txBox="1"/>
          <p:nvPr/>
        </p:nvSpPr>
        <p:spPr>
          <a:xfrm>
            <a:off x="8473633" y="2047767"/>
            <a:ext cx="3312800" cy="1248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 and educate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PIVC care discussed with patient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PIVC care discussed with family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 appropriate </a:t>
            </a:r>
            <a:endParaRPr b="0" i="0" sz="16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8"/>
          <p:cNvSpPr txBox="1"/>
          <p:nvPr/>
        </p:nvSpPr>
        <p:spPr>
          <a:xfrm>
            <a:off x="8473633" y="3480484"/>
            <a:ext cx="3312800" cy="950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Document your Decision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Continue to monitor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Remove IV </a:t>
            </a:r>
            <a:r>
              <a:rPr b="0" i="0" lang="en-GB" sz="16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&gt;</a:t>
            </a:r>
            <a:endParaRPr b="0" i="0" sz="16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8"/>
          <p:cNvSpPr txBox="1"/>
          <p:nvPr/>
        </p:nvSpPr>
        <p:spPr>
          <a:xfrm>
            <a:off x="8502433" y="4614833"/>
            <a:ext cx="3312800" cy="2134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&gt;</a:t>
            </a:r>
            <a:r>
              <a:rPr b="1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Removal reason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longer indicated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Infiltrated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Phlebitis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Self removed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Site changed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Suspected site infection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Unintentional </a:t>
            </a:r>
            <a:endParaRPr b="0" i="0" sz="16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28"/>
          <p:cNvPicPr preferRelativeResize="0"/>
          <p:nvPr/>
        </p:nvPicPr>
        <p:blipFill rotWithShape="1">
          <a:blip r:embed="rId3">
            <a:alphaModFix/>
          </a:blip>
          <a:srcRect b="6524" l="0" r="43665" t="0"/>
          <a:stretch/>
        </p:blipFill>
        <p:spPr>
          <a:xfrm>
            <a:off x="345900" y="33"/>
            <a:ext cx="3427200" cy="24265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5" name="Google Shape;235;p28"/>
          <p:cNvCxnSpPr>
            <a:stCxn id="226" idx="3"/>
            <a:endCxn id="227" idx="1"/>
          </p:cNvCxnSpPr>
          <p:nvPr/>
        </p:nvCxnSpPr>
        <p:spPr>
          <a:xfrm flipH="1" rot="10800000">
            <a:off x="3773100" y="1474067"/>
            <a:ext cx="1272900" cy="4466100"/>
          </a:xfrm>
          <a:prstGeom prst="bentConnector3">
            <a:avLst>
              <a:gd fmla="val 5000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6" name="Google Shape;236;p28"/>
          <p:cNvCxnSpPr>
            <a:stCxn id="229" idx="3"/>
            <a:endCxn id="230" idx="1"/>
          </p:cNvCxnSpPr>
          <p:nvPr/>
        </p:nvCxnSpPr>
        <p:spPr>
          <a:xfrm flipH="1" rot="10800000">
            <a:off x="7489335" y="979767"/>
            <a:ext cx="1013100" cy="5190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7" name="Google Shape;237;p28"/>
          <p:cNvCxnSpPr>
            <a:stCxn id="230" idx="2"/>
            <a:endCxn id="231" idx="0"/>
          </p:cNvCxnSpPr>
          <p:nvPr/>
        </p:nvCxnSpPr>
        <p:spPr>
          <a:xfrm>
            <a:off x="10130033" y="1827733"/>
            <a:ext cx="0" cy="21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38" name="Google Shape;238;p28"/>
          <p:cNvCxnSpPr>
            <a:endCxn id="232" idx="0"/>
          </p:cNvCxnSpPr>
          <p:nvPr/>
        </p:nvCxnSpPr>
        <p:spPr>
          <a:xfrm>
            <a:off x="10130033" y="3296584"/>
            <a:ext cx="0" cy="18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39" name="Google Shape;239;p28"/>
          <p:cNvCxnSpPr/>
          <p:nvPr/>
        </p:nvCxnSpPr>
        <p:spPr>
          <a:xfrm>
            <a:off x="6267733" y="2816567"/>
            <a:ext cx="0" cy="22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0" name="Google Shape;240;p28"/>
          <p:cNvCxnSpPr>
            <a:endCxn id="229" idx="0"/>
          </p:cNvCxnSpPr>
          <p:nvPr/>
        </p:nvCxnSpPr>
        <p:spPr>
          <a:xfrm>
            <a:off x="6267735" y="5521467"/>
            <a:ext cx="0" cy="17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1" name="Google Shape;241;p28"/>
          <p:cNvCxnSpPr/>
          <p:nvPr/>
        </p:nvCxnSpPr>
        <p:spPr>
          <a:xfrm>
            <a:off x="10130033" y="4430884"/>
            <a:ext cx="0" cy="18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2" name="Google Shape;242;p28"/>
          <p:cNvCxnSpPr/>
          <p:nvPr/>
        </p:nvCxnSpPr>
        <p:spPr>
          <a:xfrm>
            <a:off x="1849467" y="3647884"/>
            <a:ext cx="0" cy="18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3" name="Google Shape;243;p28"/>
          <p:cNvCxnSpPr/>
          <p:nvPr/>
        </p:nvCxnSpPr>
        <p:spPr>
          <a:xfrm>
            <a:off x="1849467" y="4946951"/>
            <a:ext cx="0" cy="18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iIMPROV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E3356"/>
      </a:accent1>
      <a:accent2>
        <a:srgbClr val="55A9AE"/>
      </a:accent2>
      <a:accent3>
        <a:srgbClr val="C13A2B"/>
      </a:accent3>
      <a:accent4>
        <a:srgbClr val="165D6B"/>
      </a:accent4>
      <a:accent5>
        <a:srgbClr val="67E9C9"/>
      </a:accent5>
      <a:accent6>
        <a:srgbClr val="F7EFD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2025-07-14T23:34:36Z</dcterms:created>
  <dc:creator>Pip Tweed</dc:creator>
</cp:coreProperties>
</file>