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Play"/>
      <p:regular r:id="rId15"/>
      <p:bold r:id="rId16"/>
    </p:embeddedFont>
    <p:embeddedFont>
      <p:font typeface="Roboto"/>
      <p:regular r:id="rId17"/>
      <p:bold r:id="rId18"/>
      <p:italic r:id="rId19"/>
      <p:boldItalic r:id="rId20"/>
    </p:embeddedFont>
    <p:embeddedFont>
      <p:font typeface="Helvetica Neue"/>
      <p:regular r:id="rId21"/>
      <p:bold r:id="rId22"/>
      <p:italic r:id="rId23"/>
      <p:boldItalic r:id="rId24"/>
    </p:embeddedFont>
    <p:embeddedFont>
      <p:font typeface="Helvetica Neue Light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wKUWVf819idO+TzQgh7Lzrsfh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HelveticaNeueLight-bold.fntdata"/><Relationship Id="rId25" Type="http://schemas.openxmlformats.org/officeDocument/2006/relationships/font" Target="fonts/HelveticaNeueLight-regular.fntdata"/><Relationship Id="rId28" Type="http://schemas.openxmlformats.org/officeDocument/2006/relationships/font" Target="fonts/HelveticaNeueLight-boldItalic.fntdata"/><Relationship Id="rId27" Type="http://schemas.openxmlformats.org/officeDocument/2006/relationships/font" Target="fonts/HelveticaNeue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Play-regular.fntdata"/><Relationship Id="rId14" Type="http://schemas.openxmlformats.org/officeDocument/2006/relationships/slide" Target="slides/slide10.xml"/><Relationship Id="rId17" Type="http://schemas.openxmlformats.org/officeDocument/2006/relationships/font" Target="fonts/Roboto-regular.fntdata"/><Relationship Id="rId16" Type="http://schemas.openxmlformats.org/officeDocument/2006/relationships/font" Target="fonts/Play-bold.fntdata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>
  <p:cSld name="Title Slide 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2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b="1" i="0" sz="6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A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 txBox="1"/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B">
  <p:cSld name="TEXT SLIDE B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4"/>
          <p:cNvSpPr txBox="1"/>
          <p:nvPr>
            <p:ph idx="1" type="body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5" name="Google Shape;25;p14"/>
          <p:cNvSpPr txBox="1"/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D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SLIDE">
  <p:cSld name="SECTION BREAK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6"/>
          <p:cNvSpPr txBox="1"/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b="1" i="0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 WITH LOGO">
  <p:cSld name="END SLIDE WITH LOGO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 Slide B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/>
          <p:nvPr/>
        </p:nvSpPr>
        <p:spPr>
          <a:xfrm>
            <a:off x="-69574" y="7661"/>
            <a:ext cx="12344400" cy="692985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5" name="Google Shape;35;p18"/>
          <p:cNvSpPr txBox="1"/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b="1" i="0" sz="63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C">
  <p:cSld name="TEXT SLIDE C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8" name="Google Shape;38;p19"/>
          <p:cNvSpPr txBox="1"/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SLIDE">
  <p:cSld name="TEXT AND IMAGE SLID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3" name="Google Shape;43;p20"/>
          <p:cNvSpPr/>
          <p:nvPr>
            <p:ph idx="2" type="pic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5" name="Google Shape;45;p20"/>
          <p:cNvSpPr txBox="1"/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</a:pPr>
            <a:r>
              <a:rPr lang="en-US"/>
              <a:t>Just say </a:t>
            </a:r>
            <a:r>
              <a:rPr lang="en-US">
                <a:solidFill>
                  <a:srgbClr val="67EACA"/>
                </a:solidFill>
              </a:rPr>
              <a:t>no</a:t>
            </a:r>
            <a:r>
              <a:rPr lang="en-US"/>
              <a:t> to the ‘just-in-case’ cannula.</a:t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8360228" y="3119169"/>
            <a:ext cx="1472541" cy="12903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/>
          <p:nvPr>
            <p:ph type="title"/>
          </p:nvPr>
        </p:nvSpPr>
        <p:spPr>
          <a:xfrm>
            <a:off x="4961393" y="2467631"/>
            <a:ext cx="697343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000"/>
              <a:buFont typeface="Helvetica Neue"/>
              <a:buNone/>
            </a:pPr>
            <a:r>
              <a:rPr lang="en-US" sz="4000"/>
              <a:t>PIVC DOCUMENTATION </a:t>
            </a:r>
            <a:br>
              <a:rPr lang="en-US" sz="4000"/>
            </a:br>
            <a:r>
              <a:rPr lang="en-US" sz="4000"/>
              <a:t>ED IN-SERVICE </a:t>
            </a:r>
            <a:endParaRPr sz="4000"/>
          </a:p>
        </p:txBody>
      </p:sp>
      <p:sp>
        <p:nvSpPr>
          <p:cNvPr id="58" name="Google Shape;58;p2"/>
          <p:cNvSpPr txBox="1"/>
          <p:nvPr/>
        </p:nvSpPr>
        <p:spPr>
          <a:xfrm>
            <a:off x="407178" y="5532437"/>
            <a:ext cx="23625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/>
          <p:nvPr>
            <p:ph idx="1" type="body"/>
          </p:nvPr>
        </p:nvSpPr>
        <p:spPr>
          <a:xfrm>
            <a:off x="5244396" y="3236249"/>
            <a:ext cx="5341905" cy="2491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400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165D6B"/>
                </a:solidFill>
              </a:rPr>
              <a:t>It is a requirement to document all procedures, particularly invasive procedures, performed on a patient.</a:t>
            </a:r>
            <a:endParaRPr/>
          </a:p>
          <a:p>
            <a:pPr indent="-285750" lvl="0" marL="400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165D6B"/>
                </a:solidFill>
              </a:rPr>
              <a:t>Without accurate document PIVCs can be left for extended periods leading to SAB and other infections</a:t>
            </a:r>
            <a:endParaRPr/>
          </a:p>
          <a:p>
            <a:pPr indent="-285750" lvl="0" marL="400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165D6B"/>
                </a:solidFill>
              </a:rPr>
              <a:t>Once PIVC documentation more accurately reflects real insertion rates, the major “just say NO to the ‘just in case’ cannula” project will commence with an accurate baseline</a:t>
            </a:r>
            <a:endParaRPr/>
          </a:p>
        </p:txBody>
      </p:sp>
      <p:sp>
        <p:nvSpPr>
          <p:cNvPr id="64" name="Google Shape;64;p3"/>
          <p:cNvSpPr txBox="1"/>
          <p:nvPr>
            <p:ph type="title"/>
          </p:nvPr>
        </p:nvSpPr>
        <p:spPr>
          <a:xfrm>
            <a:off x="5131275" y="1390650"/>
            <a:ext cx="6527325" cy="1759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ct val="100000"/>
              <a:buFont typeface="Helvetica Neue"/>
              <a:buNone/>
            </a:pPr>
            <a:r>
              <a:rPr lang="en-US"/>
              <a:t>WHY IS DOCUMENTATION IMPORTANT? </a:t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7945160" y="2465954"/>
            <a:ext cx="1472541" cy="12903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4"/>
          <p:cNvSpPr txBox="1"/>
          <p:nvPr/>
        </p:nvSpPr>
        <p:spPr>
          <a:xfrm>
            <a:off x="2130681" y="1736420"/>
            <a:ext cx="762299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Snapshot of PIVC documentation data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April 2024 </a:t>
            </a:r>
            <a:endParaRPr/>
          </a:p>
        </p:txBody>
      </p:sp>
      <p:sp>
        <p:nvSpPr>
          <p:cNvPr id="72" name="Google Shape;72;p4"/>
          <p:cNvSpPr txBox="1"/>
          <p:nvPr/>
        </p:nvSpPr>
        <p:spPr>
          <a:xfrm>
            <a:off x="8585027" y="4556080"/>
            <a:ext cx="2507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 PIVC insertion</a:t>
            </a:r>
            <a:r>
              <a:rPr lang="en-US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 were not documented</a:t>
            </a:r>
            <a:r>
              <a:rPr b="0" i="0" lang="en-US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7353766" y="4616111"/>
            <a:ext cx="16669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50%</a:t>
            </a:r>
            <a:endParaRPr sz="4400">
              <a:solidFill>
                <a:srgbClr val="165D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745727" y="352419"/>
            <a:ext cx="1073467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61D8D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CURRENT DOCUMENTATION RATE?</a:t>
            </a:r>
            <a:endParaRPr sz="1800">
              <a:solidFill>
                <a:srgbClr val="61D8D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5670" y="3312163"/>
            <a:ext cx="3067025" cy="307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5"/>
          <p:cNvCxnSpPr/>
          <p:nvPr/>
        </p:nvCxnSpPr>
        <p:spPr>
          <a:xfrm>
            <a:off x="213756" y="6228149"/>
            <a:ext cx="1039090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2" name="Google Shape;82;p5"/>
          <p:cNvSpPr txBox="1"/>
          <p:nvPr/>
        </p:nvSpPr>
        <p:spPr>
          <a:xfrm>
            <a:off x="1555914" y="549960"/>
            <a:ext cx="904875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to document a PIVC insertion?</a:t>
            </a:r>
            <a:endParaRPr sz="4000">
              <a:solidFill>
                <a:srgbClr val="165D6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3" name="Google Shape;8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552" y="1803212"/>
            <a:ext cx="5548398" cy="3879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7925" y="3038922"/>
            <a:ext cx="3355275" cy="94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6"/>
          <p:cNvCxnSpPr/>
          <p:nvPr/>
        </p:nvCxnSpPr>
        <p:spPr>
          <a:xfrm>
            <a:off x="213756" y="6228149"/>
            <a:ext cx="1039090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91" name="Google Shape;9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5925" y="1077525"/>
            <a:ext cx="3344825" cy="40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8863" y="1758471"/>
            <a:ext cx="2361500" cy="315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1775" y="2160300"/>
            <a:ext cx="2159275" cy="383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6"/>
          <p:cNvSpPr txBox="1"/>
          <p:nvPr/>
        </p:nvSpPr>
        <p:spPr>
          <a:xfrm>
            <a:off x="1488725" y="5091300"/>
            <a:ext cx="34239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Continue scrolling to complete all fields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Google Shape;100;p7"/>
          <p:cNvCxnSpPr/>
          <p:nvPr/>
        </p:nvCxnSpPr>
        <p:spPr>
          <a:xfrm>
            <a:off x="213756" y="6228149"/>
            <a:ext cx="1039090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1" name="Google Shape;101;p7"/>
          <p:cNvSpPr txBox="1"/>
          <p:nvPr/>
        </p:nvSpPr>
        <p:spPr>
          <a:xfrm>
            <a:off x="1314450" y="887025"/>
            <a:ext cx="6096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if I didn’t put it in?</a:t>
            </a:r>
            <a:endParaRPr sz="3200">
              <a:solidFill>
                <a:srgbClr val="1E325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1276350" y="1785473"/>
            <a:ext cx="6096000" cy="1643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4000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rgbClr val="165D6B"/>
                </a:solidFill>
                <a:latin typeface="Roboto"/>
                <a:ea typeface="Roboto"/>
                <a:cs typeface="Roboto"/>
                <a:sym typeface="Roboto"/>
              </a:rPr>
              <a:t>It is still important to document a PIVC, even if you weren't the one to put it</a:t>
            </a:r>
            <a:endParaRPr/>
          </a:p>
          <a:p>
            <a:pPr indent="-285750" lvl="0" marL="4000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rgbClr val="165D6B"/>
                </a:solidFill>
                <a:latin typeface="Roboto"/>
                <a:ea typeface="Roboto"/>
                <a:cs typeface="Roboto"/>
                <a:sym typeface="Roboto"/>
              </a:rPr>
              <a:t>Open a new dynamic group noting the size and location, then select ‘line assessment’</a:t>
            </a:r>
            <a:endParaRPr/>
          </a:p>
          <a:p>
            <a:pPr indent="-28575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800"/>
              <a:buFont typeface="Noto Sans Symbols"/>
              <a:buChar char="❑"/>
            </a:pPr>
            <a:r>
              <a:rPr b="0" i="0" lang="en-US" sz="1800" u="none" cap="none" strike="noStrike">
                <a:solidFill>
                  <a:srgbClr val="165D6B"/>
                </a:solidFill>
                <a:latin typeface="Roboto"/>
                <a:ea typeface="Roboto"/>
                <a:cs typeface="Roboto"/>
                <a:sym typeface="Roboto"/>
              </a:rPr>
              <a:t>Complete all other fields as appropriate</a:t>
            </a:r>
            <a:endParaRPr/>
          </a:p>
        </p:txBody>
      </p:sp>
      <p:pic>
        <p:nvPicPr>
          <p:cNvPr id="103" name="Google Shape;10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4276" y="1179412"/>
            <a:ext cx="3165200" cy="41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Google Shape;109;p8"/>
          <p:cNvCxnSpPr/>
          <p:nvPr/>
        </p:nvCxnSpPr>
        <p:spPr>
          <a:xfrm>
            <a:off x="213756" y="6228149"/>
            <a:ext cx="10390909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0" name="Google Shape;110;p8"/>
          <p:cNvSpPr txBox="1"/>
          <p:nvPr/>
        </p:nvSpPr>
        <p:spPr>
          <a:xfrm>
            <a:off x="1036292" y="551343"/>
            <a:ext cx="92106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if it’s an AV cannula?</a:t>
            </a:r>
            <a:endParaRPr sz="3200">
              <a:solidFill>
                <a:srgbClr val="1E325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p8"/>
          <p:cNvSpPr txBox="1"/>
          <p:nvPr/>
        </p:nvSpPr>
        <p:spPr>
          <a:xfrm>
            <a:off x="1209674" y="1937873"/>
            <a:ext cx="6096000" cy="1927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20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 AV IVC should still be documented by opening a new dynamic group, noting size and location, documenting it as ‘present on admission’ 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20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Complete all other fields as appropriate</a:t>
            </a:r>
            <a:endParaRPr/>
          </a:p>
          <a:p>
            <a:pPr indent="-171450" lvl="0" marL="4000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165D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" name="Google Shape;1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795" y="3789398"/>
            <a:ext cx="2682302" cy="223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8"/>
          <p:cNvPicPr preferRelativeResize="0"/>
          <p:nvPr/>
        </p:nvPicPr>
        <p:blipFill rotWithShape="1">
          <a:blip r:embed="rId4">
            <a:alphaModFix/>
          </a:blip>
          <a:srcRect b="9123" l="0" r="0" t="0"/>
          <a:stretch/>
        </p:blipFill>
        <p:spPr>
          <a:xfrm>
            <a:off x="3891976" y="3789398"/>
            <a:ext cx="2608648" cy="215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6573" y="2121916"/>
            <a:ext cx="3053776" cy="35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9"/>
          <p:cNvSpPr txBox="1"/>
          <p:nvPr/>
        </p:nvSpPr>
        <p:spPr>
          <a:xfrm>
            <a:off x="1600346" y="691634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Labelling PIVC</a:t>
            </a:r>
            <a:endParaRPr b="1" sz="4000">
              <a:solidFill>
                <a:srgbClr val="1E325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9"/>
          <p:cNvSpPr txBox="1"/>
          <p:nvPr/>
        </p:nvSpPr>
        <p:spPr>
          <a:xfrm>
            <a:off x="1181100" y="1571536"/>
            <a:ext cx="6096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rate of labeling PIVCs at the site is approximately 8%</a:t>
            </a:r>
            <a:endParaRPr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important to ensure they don’t stay in longer than 72 hours(ED) or 24 hours (AV and cubital fossa) or as per hospital policy</a:t>
            </a:r>
            <a:endParaRPr/>
          </a:p>
        </p:txBody>
      </p:sp>
      <p:sp>
        <p:nvSpPr>
          <p:cNvPr id="122" name="Google Shape;122;p9"/>
          <p:cNvSpPr txBox="1"/>
          <p:nvPr/>
        </p:nvSpPr>
        <p:spPr>
          <a:xfrm>
            <a:off x="5462919" y="3020460"/>
            <a:ext cx="250753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 PIVC has date of insertion present at cannula site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4580740" y="3020423"/>
            <a:ext cx="16669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6%</a:t>
            </a:r>
            <a:endParaRPr sz="4400">
              <a:solidFill>
                <a:srgbClr val="165D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9"/>
          <p:cNvSpPr txBox="1"/>
          <p:nvPr/>
        </p:nvSpPr>
        <p:spPr>
          <a:xfrm>
            <a:off x="4660279" y="2829671"/>
            <a:ext cx="6337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Only </a:t>
            </a:r>
            <a:endParaRPr sz="1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5" name="Google Shape;125;p9"/>
          <p:cNvPicPr preferRelativeResize="0"/>
          <p:nvPr/>
        </p:nvPicPr>
        <p:blipFill rotWithShape="1">
          <a:blip r:embed="rId4">
            <a:alphaModFix/>
          </a:blip>
          <a:srcRect b="31464" l="19312" r="18529" t="49999"/>
          <a:stretch/>
        </p:blipFill>
        <p:spPr>
          <a:xfrm>
            <a:off x="7970450" y="2206811"/>
            <a:ext cx="3296502" cy="1781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7725" y="3291675"/>
            <a:ext cx="2648875" cy="2992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2025-07-14T23:34:36Z</dcterms:created>
  <dc:creator>Pip Tweed</dc:creator>
</cp:coreProperties>
</file>