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754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3372" y="5080"/>
            <a:ext cx="7279703" cy="5901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jpg"/><Relationship Id="rId10" Type="http://schemas.openxmlformats.org/officeDocument/2006/relationships/image" Target="../media/image19.pn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12" Type="http://schemas.openxmlformats.org/officeDocument/2006/relationships/image" Target="../media/image3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11" Type="http://schemas.openxmlformats.org/officeDocument/2006/relationships/image" Target="../media/image30.jpg"/><Relationship Id="rId5" Type="http://schemas.openxmlformats.org/officeDocument/2006/relationships/image" Target="../media/image24.png"/><Relationship Id="rId10" Type="http://schemas.openxmlformats.org/officeDocument/2006/relationships/image" Target="../media/image29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A cart full of medical supplies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4125" y="0"/>
              <a:ext cx="9667875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7067550" cy="6858000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031875" y="2826067"/>
            <a:ext cx="3790950" cy="153098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 marR="5080">
              <a:lnSpc>
                <a:spcPts val="5630"/>
              </a:lnSpc>
              <a:spcBef>
                <a:spcPts val="775"/>
              </a:spcBef>
            </a:pPr>
            <a:r>
              <a:rPr sz="5150" spc="-25" dirty="0"/>
              <a:t>Venepuncture </a:t>
            </a:r>
            <a:r>
              <a:rPr sz="5150" spc="-85" dirty="0"/>
              <a:t>Trolley</a:t>
            </a:r>
            <a:r>
              <a:rPr sz="5150" spc="-140" dirty="0"/>
              <a:t> </a:t>
            </a:r>
            <a:r>
              <a:rPr sz="5150" spc="125" dirty="0"/>
              <a:t>Set-</a:t>
            </a:r>
            <a:r>
              <a:rPr sz="5150" spc="-25" dirty="0"/>
              <a:t>Up</a:t>
            </a:r>
            <a:endParaRPr sz="51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5475" y="685800"/>
            <a:ext cx="8410575" cy="5924550"/>
            <a:chOff x="1895475" y="685800"/>
            <a:chExt cx="8410575" cy="5924550"/>
          </a:xfrm>
        </p:grpSpPr>
        <p:sp>
          <p:nvSpPr>
            <p:cNvPr id="3" name="object 3"/>
            <p:cNvSpPr/>
            <p:nvPr/>
          </p:nvSpPr>
          <p:spPr>
            <a:xfrm>
              <a:off x="1905000" y="695325"/>
              <a:ext cx="8391525" cy="5905500"/>
            </a:xfrm>
            <a:custGeom>
              <a:avLst/>
              <a:gdLst/>
              <a:ahLst/>
              <a:cxnLst/>
              <a:rect l="l" t="t" r="r" b="b"/>
              <a:pathLst>
                <a:path w="8391525" h="5905500">
                  <a:moveTo>
                    <a:pt x="8391525" y="0"/>
                  </a:moveTo>
                  <a:lnTo>
                    <a:pt x="0" y="0"/>
                  </a:lnTo>
                  <a:lnTo>
                    <a:pt x="0" y="5905500"/>
                  </a:lnTo>
                  <a:lnTo>
                    <a:pt x="8391525" y="5905500"/>
                  </a:lnTo>
                  <a:lnTo>
                    <a:pt x="8391525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05000" y="695325"/>
              <a:ext cx="8391525" cy="5905500"/>
            </a:xfrm>
            <a:custGeom>
              <a:avLst/>
              <a:gdLst/>
              <a:ahLst/>
              <a:cxnLst/>
              <a:rect l="l" t="t" r="r" b="b"/>
              <a:pathLst>
                <a:path w="8391525" h="5905500">
                  <a:moveTo>
                    <a:pt x="0" y="5905500"/>
                  </a:moveTo>
                  <a:lnTo>
                    <a:pt x="8391525" y="5905500"/>
                  </a:lnTo>
                  <a:lnTo>
                    <a:pt x="8391525" y="0"/>
                  </a:lnTo>
                  <a:lnTo>
                    <a:pt x="0" y="0"/>
                  </a:lnTo>
                  <a:lnTo>
                    <a:pt x="0" y="590550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90750" y="828675"/>
              <a:ext cx="2286000" cy="3009900"/>
            </a:xfrm>
            <a:custGeom>
              <a:avLst/>
              <a:gdLst/>
              <a:ahLst/>
              <a:cxnLst/>
              <a:rect l="l" t="t" r="r" b="b"/>
              <a:pathLst>
                <a:path w="2286000" h="3009900">
                  <a:moveTo>
                    <a:pt x="2286000" y="0"/>
                  </a:moveTo>
                  <a:lnTo>
                    <a:pt x="0" y="0"/>
                  </a:lnTo>
                  <a:lnTo>
                    <a:pt x="0" y="3009900"/>
                  </a:lnTo>
                  <a:lnTo>
                    <a:pt x="2286000" y="3009900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130"/>
              </a:spcBef>
            </a:pPr>
            <a:r>
              <a:rPr b="1" spc="120" dirty="0">
                <a:latin typeface="Calibri"/>
                <a:cs typeface="Calibri"/>
              </a:rPr>
              <a:t>TOP</a:t>
            </a:r>
            <a:r>
              <a:rPr b="1" spc="15" dirty="0">
                <a:latin typeface="Calibri"/>
                <a:cs typeface="Calibri"/>
              </a:rPr>
              <a:t> </a:t>
            </a:r>
            <a:r>
              <a:rPr b="1" spc="160" dirty="0">
                <a:latin typeface="Calibri"/>
                <a:cs typeface="Calibri"/>
              </a:rPr>
              <a:t>DRAWER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90750" y="828675"/>
            <a:ext cx="2286000" cy="30099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598805">
              <a:lnSpc>
                <a:spcPct val="100000"/>
              </a:lnSpc>
              <a:spcBef>
                <a:spcPts val="195"/>
              </a:spcBef>
            </a:pPr>
            <a:r>
              <a:rPr sz="1800" b="1" spc="40" dirty="0">
                <a:latin typeface="Calibri"/>
                <a:cs typeface="Calibri"/>
              </a:rPr>
              <a:t>Torniquets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90750" y="3914775"/>
            <a:ext cx="2286000" cy="2495550"/>
          </a:xfrm>
          <a:custGeom>
            <a:avLst/>
            <a:gdLst/>
            <a:ahLst/>
            <a:cxnLst/>
            <a:rect l="l" t="t" r="r" b="b"/>
            <a:pathLst>
              <a:path w="2286000" h="2495550">
                <a:moveTo>
                  <a:pt x="2286000" y="0"/>
                </a:moveTo>
                <a:lnTo>
                  <a:pt x="0" y="0"/>
                </a:lnTo>
                <a:lnTo>
                  <a:pt x="0" y="2495550"/>
                </a:lnTo>
                <a:lnTo>
                  <a:pt x="2286000" y="249555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90750" y="3914775"/>
            <a:ext cx="2286000" cy="24955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985" algn="ctr">
              <a:lnSpc>
                <a:spcPct val="100000"/>
              </a:lnSpc>
              <a:spcBef>
                <a:spcPts val="235"/>
              </a:spcBef>
            </a:pPr>
            <a:r>
              <a:rPr sz="1800" b="1" spc="80" dirty="0">
                <a:latin typeface="Calibri"/>
                <a:cs typeface="Calibri"/>
              </a:rPr>
              <a:t>23G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65" dirty="0">
                <a:latin typeface="Calibri"/>
                <a:cs typeface="Calibri"/>
              </a:rPr>
              <a:t>x</a:t>
            </a:r>
            <a:r>
              <a:rPr sz="1800" b="1" spc="-9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1/4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65" dirty="0">
                <a:latin typeface="Calibri"/>
                <a:cs typeface="Calibri"/>
              </a:rPr>
              <a:t>x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12"</a:t>
            </a:r>
            <a:endParaRPr sz="1800">
              <a:latin typeface="Calibri"/>
              <a:cs typeface="Calibri"/>
            </a:endParaRPr>
          </a:p>
          <a:p>
            <a:pPr marL="3175" algn="ctr">
              <a:lnSpc>
                <a:spcPct val="100000"/>
              </a:lnSpc>
              <a:spcBef>
                <a:spcPts val="20"/>
              </a:spcBef>
            </a:pPr>
            <a:r>
              <a:rPr sz="1800" b="1" spc="35" dirty="0">
                <a:latin typeface="Calibri"/>
                <a:cs typeface="Calibri"/>
              </a:rPr>
              <a:t>Butterfly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391400" y="828675"/>
            <a:ext cx="2705100" cy="895350"/>
          </a:xfrm>
          <a:custGeom>
            <a:avLst/>
            <a:gdLst/>
            <a:ahLst/>
            <a:cxnLst/>
            <a:rect l="l" t="t" r="r" b="b"/>
            <a:pathLst>
              <a:path w="2705100" h="895350">
                <a:moveTo>
                  <a:pt x="2705100" y="0"/>
                </a:moveTo>
                <a:lnTo>
                  <a:pt x="0" y="0"/>
                </a:lnTo>
                <a:lnTo>
                  <a:pt x="0" y="895350"/>
                </a:lnTo>
                <a:lnTo>
                  <a:pt x="2705100" y="895350"/>
                </a:lnTo>
                <a:lnTo>
                  <a:pt x="2705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391400" y="828675"/>
            <a:ext cx="2705100" cy="8953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872490">
              <a:lnSpc>
                <a:spcPct val="100000"/>
              </a:lnSpc>
              <a:spcBef>
                <a:spcPts val="195"/>
              </a:spcBef>
            </a:pPr>
            <a:r>
              <a:rPr sz="1800" b="1" spc="90" dirty="0">
                <a:latin typeface="Calibri"/>
                <a:cs typeface="Calibri"/>
              </a:rPr>
              <a:t>Bandaids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86300" y="1981200"/>
            <a:ext cx="2438400" cy="9620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45"/>
              </a:spcBef>
            </a:pPr>
            <a:endParaRPr sz="1800">
              <a:latin typeface="Times New Roman"/>
              <a:cs typeface="Times New Roman"/>
            </a:endParaRPr>
          </a:p>
          <a:p>
            <a:pPr marL="642620">
              <a:lnSpc>
                <a:spcPct val="100000"/>
              </a:lnSpc>
            </a:pPr>
            <a:r>
              <a:rPr sz="1800" b="1" spc="80" dirty="0">
                <a:latin typeface="Calibri"/>
                <a:cs typeface="Calibri"/>
              </a:rPr>
              <a:t>5ml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55" dirty="0">
                <a:latin typeface="Calibri"/>
                <a:cs typeface="Calibri"/>
              </a:rPr>
              <a:t>Syringe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86300" y="828675"/>
            <a:ext cx="2438400" cy="104775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10"/>
              </a:spcBef>
            </a:pPr>
            <a:endParaRPr sz="1800">
              <a:latin typeface="Times New Roman"/>
              <a:cs typeface="Times New Roman"/>
            </a:endParaRPr>
          </a:p>
          <a:p>
            <a:pPr marL="558800">
              <a:lnSpc>
                <a:spcPct val="100000"/>
              </a:lnSpc>
            </a:pPr>
            <a:r>
              <a:rPr sz="1800" b="1" spc="75" dirty="0">
                <a:latin typeface="Calibri"/>
                <a:cs typeface="Calibri"/>
              </a:rPr>
              <a:t>20ml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60" dirty="0">
                <a:latin typeface="Calibri"/>
                <a:cs typeface="Calibri"/>
              </a:rPr>
              <a:t>Syringe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686300" y="3914775"/>
            <a:ext cx="2447925" cy="2505075"/>
          </a:xfrm>
          <a:custGeom>
            <a:avLst/>
            <a:gdLst/>
            <a:ahLst/>
            <a:cxnLst/>
            <a:rect l="l" t="t" r="r" b="b"/>
            <a:pathLst>
              <a:path w="2447925" h="2505075">
                <a:moveTo>
                  <a:pt x="2447925" y="0"/>
                </a:moveTo>
                <a:lnTo>
                  <a:pt x="0" y="0"/>
                </a:lnTo>
                <a:lnTo>
                  <a:pt x="0" y="2505075"/>
                </a:lnTo>
                <a:lnTo>
                  <a:pt x="2447925" y="2505075"/>
                </a:lnTo>
                <a:lnTo>
                  <a:pt x="2447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686300" y="3914775"/>
            <a:ext cx="2447925" cy="25050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8575" rIns="0" bIns="0" rtlCol="0">
            <a:spAutoFit/>
          </a:bodyPr>
          <a:lstStyle/>
          <a:p>
            <a:pPr marL="49530" algn="ctr">
              <a:lnSpc>
                <a:spcPct val="100000"/>
              </a:lnSpc>
              <a:spcBef>
                <a:spcPts val="225"/>
              </a:spcBef>
            </a:pPr>
            <a:r>
              <a:rPr sz="1800" b="1" spc="80" dirty="0">
                <a:latin typeface="Calibri"/>
                <a:cs typeface="Calibri"/>
              </a:rPr>
              <a:t>21G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65" dirty="0">
                <a:latin typeface="Calibri"/>
                <a:cs typeface="Calibri"/>
              </a:rPr>
              <a:t>x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1/4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x12"</a:t>
            </a:r>
            <a:endParaRPr sz="1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1800" b="1" spc="35" dirty="0">
                <a:latin typeface="Calibri"/>
                <a:cs typeface="Calibri"/>
              </a:rPr>
              <a:t>Butterfly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91400" y="1885950"/>
            <a:ext cx="2714625" cy="1133475"/>
          </a:xfrm>
          <a:custGeom>
            <a:avLst/>
            <a:gdLst/>
            <a:ahLst/>
            <a:cxnLst/>
            <a:rect l="l" t="t" r="r" b="b"/>
            <a:pathLst>
              <a:path w="2714625" h="1133475">
                <a:moveTo>
                  <a:pt x="2714625" y="0"/>
                </a:moveTo>
                <a:lnTo>
                  <a:pt x="0" y="0"/>
                </a:lnTo>
                <a:lnTo>
                  <a:pt x="0" y="1133475"/>
                </a:lnTo>
                <a:lnTo>
                  <a:pt x="2714625" y="1133475"/>
                </a:lnTo>
                <a:lnTo>
                  <a:pt x="271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391400" y="1885950"/>
            <a:ext cx="2714625" cy="11334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 marL="460375">
              <a:lnSpc>
                <a:spcPct val="100000"/>
              </a:lnSpc>
              <a:spcBef>
                <a:spcPts val="200"/>
              </a:spcBef>
            </a:pPr>
            <a:r>
              <a:rPr sz="1800" b="1" spc="80" dirty="0">
                <a:latin typeface="Calibri"/>
                <a:cs typeface="Calibri"/>
              </a:rPr>
              <a:t>18G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Blunt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80" dirty="0">
                <a:latin typeface="Calibri"/>
                <a:cs typeface="Calibri"/>
              </a:rPr>
              <a:t>Needle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00925" y="3133725"/>
            <a:ext cx="2714625" cy="1133475"/>
          </a:xfrm>
          <a:custGeom>
            <a:avLst/>
            <a:gdLst/>
            <a:ahLst/>
            <a:cxnLst/>
            <a:rect l="l" t="t" r="r" b="b"/>
            <a:pathLst>
              <a:path w="2714625" h="1133475">
                <a:moveTo>
                  <a:pt x="2714625" y="0"/>
                </a:moveTo>
                <a:lnTo>
                  <a:pt x="0" y="0"/>
                </a:lnTo>
                <a:lnTo>
                  <a:pt x="0" y="1133475"/>
                </a:lnTo>
                <a:lnTo>
                  <a:pt x="2714625" y="1133475"/>
                </a:lnTo>
                <a:lnTo>
                  <a:pt x="271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00925" y="3133725"/>
            <a:ext cx="2714625" cy="11334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530225">
              <a:lnSpc>
                <a:spcPct val="100000"/>
              </a:lnSpc>
              <a:spcBef>
                <a:spcPts val="330"/>
              </a:spcBef>
            </a:pPr>
            <a:r>
              <a:rPr sz="1550" b="1" spc="95" dirty="0">
                <a:latin typeface="Calibri"/>
                <a:cs typeface="Calibri"/>
              </a:rPr>
              <a:t>Alcohol</a:t>
            </a:r>
            <a:r>
              <a:rPr sz="1550" b="1" spc="20" dirty="0">
                <a:latin typeface="Calibri"/>
                <a:cs typeface="Calibri"/>
              </a:rPr>
              <a:t> </a:t>
            </a:r>
            <a:r>
              <a:rPr sz="1550" b="1" spc="75" dirty="0">
                <a:latin typeface="Calibri"/>
                <a:cs typeface="Calibri"/>
              </a:rPr>
              <a:t>Prep</a:t>
            </a:r>
            <a:r>
              <a:rPr sz="1550" b="1" spc="15" dirty="0">
                <a:latin typeface="Calibri"/>
                <a:cs typeface="Calibri"/>
              </a:rPr>
              <a:t> </a:t>
            </a:r>
            <a:r>
              <a:rPr sz="1550" b="1" spc="90" dirty="0">
                <a:latin typeface="Calibri"/>
                <a:cs typeface="Calibri"/>
              </a:rPr>
              <a:t>Pads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391400" y="4476750"/>
            <a:ext cx="2714625" cy="1933575"/>
          </a:xfrm>
          <a:custGeom>
            <a:avLst/>
            <a:gdLst/>
            <a:ahLst/>
            <a:cxnLst/>
            <a:rect l="l" t="t" r="r" b="b"/>
            <a:pathLst>
              <a:path w="2714625" h="1933575">
                <a:moveTo>
                  <a:pt x="2714625" y="0"/>
                </a:moveTo>
                <a:lnTo>
                  <a:pt x="0" y="0"/>
                </a:lnTo>
                <a:lnTo>
                  <a:pt x="0" y="1933575"/>
                </a:lnTo>
                <a:lnTo>
                  <a:pt x="2714625" y="1933575"/>
                </a:lnTo>
                <a:lnTo>
                  <a:pt x="2714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391400" y="4476750"/>
            <a:ext cx="2714625" cy="19335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50"/>
              </a:spcBef>
            </a:pPr>
            <a:r>
              <a:rPr sz="1800" b="1" spc="85" dirty="0">
                <a:latin typeface="Calibri"/>
                <a:cs typeface="Calibri"/>
              </a:rPr>
              <a:t>Gauze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1000" y="6626859"/>
            <a:ext cx="7162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latin typeface="Calibri"/>
                <a:cs typeface="Calibri"/>
              </a:rPr>
              <a:t>FRONT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409825" y="1212418"/>
            <a:ext cx="7181850" cy="5102860"/>
            <a:chOff x="2409825" y="1212418"/>
            <a:chExt cx="7181850" cy="5102860"/>
          </a:xfrm>
        </p:grpSpPr>
        <p:pic>
          <p:nvPicPr>
            <p:cNvPr id="24" name="object 24" descr="Yellow Medical Tourniquet | Valuem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0800" y="1781302"/>
              <a:ext cx="1485900" cy="1333373"/>
            </a:xfrm>
            <a:prstGeom prst="rect">
              <a:avLst/>
            </a:prstGeom>
          </p:spPr>
        </p:pic>
        <p:pic>
          <p:nvPicPr>
            <p:cNvPr id="25" name="object 25" descr="BD vacutainer 23G blood collection set with butterfly needle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9825" y="4476750"/>
              <a:ext cx="1857375" cy="1828800"/>
            </a:xfrm>
            <a:prstGeom prst="rect">
              <a:avLst/>
            </a:prstGeom>
          </p:spPr>
        </p:pic>
        <p:pic>
          <p:nvPicPr>
            <p:cNvPr id="26" name="object 26" descr="Needle How To Use 23G Butterfly Needle, 21G 23G 25G Butterfly Individually  Reedle Shot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53025" y="4476750"/>
              <a:ext cx="1447800" cy="1838325"/>
            </a:xfrm>
            <a:prstGeom prst="rect">
              <a:avLst/>
            </a:prstGeom>
          </p:spPr>
        </p:pic>
        <p:pic>
          <p:nvPicPr>
            <p:cNvPr id="27" name="object 27" descr="GREEN GAUZE 10cmx10cm - Box/100x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34325" y="4772025"/>
              <a:ext cx="1657350" cy="1381125"/>
            </a:xfrm>
            <a:prstGeom prst="rect">
              <a:avLst/>
            </a:prstGeom>
          </p:spPr>
        </p:pic>
        <p:pic>
          <p:nvPicPr>
            <p:cNvPr id="28" name="object 28" descr="A close-up of a band aid  AI-generated content may be incorrec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1975" y="1212418"/>
              <a:ext cx="1257300" cy="492556"/>
            </a:xfrm>
            <a:prstGeom prst="rect">
              <a:avLst/>
            </a:prstGeom>
          </p:spPr>
        </p:pic>
        <p:pic>
          <p:nvPicPr>
            <p:cNvPr id="29" name="object 29" descr="A close-up of a box  AI-generated content may b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48650" y="3381375"/>
              <a:ext cx="933450" cy="800100"/>
            </a:xfrm>
            <a:prstGeom prst="rect">
              <a:avLst/>
            </a:prstGeom>
          </p:spPr>
        </p:pic>
        <p:pic>
          <p:nvPicPr>
            <p:cNvPr id="30" name="object 30" descr="Terumo Needle Drawing Up 18g X 1.5″ (38mm) Blunt Terumo Agani (100/Box)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77200" y="2266950"/>
              <a:ext cx="1333500" cy="68580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686300" y="3114675"/>
              <a:ext cx="2438400" cy="619125"/>
            </a:xfrm>
            <a:custGeom>
              <a:avLst/>
              <a:gdLst/>
              <a:ahLst/>
              <a:cxnLst/>
              <a:rect l="l" t="t" r="r" b="b"/>
              <a:pathLst>
                <a:path w="2438400" h="619125">
                  <a:moveTo>
                    <a:pt x="2438400" y="0"/>
                  </a:moveTo>
                  <a:lnTo>
                    <a:pt x="0" y="0"/>
                  </a:lnTo>
                  <a:lnTo>
                    <a:pt x="0" y="619125"/>
                  </a:lnTo>
                  <a:lnTo>
                    <a:pt x="2438400" y="619125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686300" y="3114675"/>
            <a:ext cx="2438400" cy="6191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317500">
              <a:lnSpc>
                <a:spcPct val="100000"/>
              </a:lnSpc>
              <a:spcBef>
                <a:spcPts val="265"/>
              </a:spcBef>
            </a:pPr>
            <a:r>
              <a:rPr sz="1800" b="1" spc="80" dirty="0">
                <a:latin typeface="Calibri"/>
                <a:cs typeface="Calibri"/>
              </a:rPr>
              <a:t>18G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95" dirty="0">
                <a:latin typeface="Calibri"/>
                <a:cs typeface="Calibri"/>
              </a:rPr>
              <a:t>Sharp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80" dirty="0">
                <a:latin typeface="Calibri"/>
                <a:cs typeface="Calibri"/>
              </a:rPr>
              <a:t>Needle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3" name="object 33" descr="BD Eclipse Safety Needle 18g x 1.5in - Single - Reflex Medical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48300" y="3419475"/>
            <a:ext cx="1104900" cy="371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12840" y="6562725"/>
            <a:ext cx="7162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latin typeface="Calibri"/>
                <a:cs typeface="Calibri"/>
              </a:rPr>
              <a:t>FRONT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04950" y="600075"/>
            <a:ext cx="9153525" cy="5981700"/>
            <a:chOff x="1504950" y="600075"/>
            <a:chExt cx="9153525" cy="5981700"/>
          </a:xfrm>
        </p:grpSpPr>
        <p:sp>
          <p:nvSpPr>
            <p:cNvPr id="4" name="object 4"/>
            <p:cNvSpPr/>
            <p:nvPr/>
          </p:nvSpPr>
          <p:spPr>
            <a:xfrm>
              <a:off x="1514475" y="609600"/>
              <a:ext cx="9134475" cy="5962650"/>
            </a:xfrm>
            <a:custGeom>
              <a:avLst/>
              <a:gdLst/>
              <a:ahLst/>
              <a:cxnLst/>
              <a:rect l="l" t="t" r="r" b="b"/>
              <a:pathLst>
                <a:path w="9134475" h="5962650">
                  <a:moveTo>
                    <a:pt x="9134475" y="0"/>
                  </a:moveTo>
                  <a:lnTo>
                    <a:pt x="0" y="0"/>
                  </a:lnTo>
                  <a:lnTo>
                    <a:pt x="0" y="5962650"/>
                  </a:lnTo>
                  <a:lnTo>
                    <a:pt x="9134475" y="5962650"/>
                  </a:lnTo>
                  <a:lnTo>
                    <a:pt x="9134475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14475" y="609600"/>
              <a:ext cx="9134475" cy="5962650"/>
            </a:xfrm>
            <a:custGeom>
              <a:avLst/>
              <a:gdLst/>
              <a:ahLst/>
              <a:cxnLst/>
              <a:rect l="l" t="t" r="r" b="b"/>
              <a:pathLst>
                <a:path w="9134475" h="5962650">
                  <a:moveTo>
                    <a:pt x="0" y="5962650"/>
                  </a:moveTo>
                  <a:lnTo>
                    <a:pt x="9134475" y="5962650"/>
                  </a:lnTo>
                  <a:lnTo>
                    <a:pt x="9134475" y="0"/>
                  </a:lnTo>
                  <a:lnTo>
                    <a:pt x="0" y="0"/>
                  </a:lnTo>
                  <a:lnTo>
                    <a:pt x="0" y="596265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24025" y="752475"/>
              <a:ext cx="3028950" cy="2733675"/>
            </a:xfrm>
            <a:custGeom>
              <a:avLst/>
              <a:gdLst/>
              <a:ahLst/>
              <a:cxnLst/>
              <a:rect l="l" t="t" r="r" b="b"/>
              <a:pathLst>
                <a:path w="3028950" h="2733675">
                  <a:moveTo>
                    <a:pt x="3028950" y="0"/>
                  </a:moveTo>
                  <a:lnTo>
                    <a:pt x="0" y="0"/>
                  </a:lnTo>
                  <a:lnTo>
                    <a:pt x="0" y="2733675"/>
                  </a:lnTo>
                  <a:lnTo>
                    <a:pt x="3028950" y="2733675"/>
                  </a:lnTo>
                  <a:lnTo>
                    <a:pt x="3028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3761" rIns="0" bIns="0" rtlCol="0">
            <a:spAutoFit/>
          </a:bodyPr>
          <a:lstStyle/>
          <a:p>
            <a:pPr marL="106045">
              <a:lnSpc>
                <a:spcPct val="100000"/>
              </a:lnSpc>
              <a:spcBef>
                <a:spcPts val="125"/>
              </a:spcBef>
            </a:pPr>
            <a:r>
              <a:rPr b="1" spc="160" dirty="0">
                <a:latin typeface="Calibri"/>
                <a:cs typeface="Calibri"/>
              </a:rPr>
              <a:t>MIDDLE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150" dirty="0">
                <a:latin typeface="Calibri"/>
                <a:cs typeface="Calibri"/>
              </a:rPr>
              <a:t>DRAWER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724025" y="752475"/>
            <a:ext cx="3028950" cy="27336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770255">
              <a:lnSpc>
                <a:spcPct val="100000"/>
              </a:lnSpc>
              <a:spcBef>
                <a:spcPts val="250"/>
              </a:spcBef>
            </a:pPr>
            <a:r>
              <a:rPr sz="1800" b="1" spc="120" dirty="0">
                <a:latin typeface="Calibri"/>
                <a:cs typeface="Calibri"/>
              </a:rPr>
              <a:t>Cannula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130" dirty="0">
                <a:latin typeface="Calibri"/>
                <a:cs typeface="Calibri"/>
              </a:rPr>
              <a:t>Packs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33550" y="4619625"/>
            <a:ext cx="3028950" cy="1800225"/>
          </a:xfrm>
          <a:custGeom>
            <a:avLst/>
            <a:gdLst/>
            <a:ahLst/>
            <a:cxnLst/>
            <a:rect l="l" t="t" r="r" b="b"/>
            <a:pathLst>
              <a:path w="3028950" h="1800225">
                <a:moveTo>
                  <a:pt x="3028950" y="0"/>
                </a:moveTo>
                <a:lnTo>
                  <a:pt x="0" y="0"/>
                </a:lnTo>
                <a:lnTo>
                  <a:pt x="0" y="1800225"/>
                </a:lnTo>
                <a:lnTo>
                  <a:pt x="3028950" y="1800225"/>
                </a:lnTo>
                <a:lnTo>
                  <a:pt x="30289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33550" y="4619625"/>
            <a:ext cx="3028950" cy="18002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361315">
              <a:lnSpc>
                <a:spcPct val="100000"/>
              </a:lnSpc>
              <a:spcBef>
                <a:spcPts val="254"/>
              </a:spcBef>
            </a:pPr>
            <a:r>
              <a:rPr sz="1800" b="1" spc="105" dirty="0">
                <a:latin typeface="Calibri"/>
                <a:cs typeface="Calibri"/>
              </a:rPr>
              <a:t>Sodium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95" dirty="0">
                <a:latin typeface="Calibri"/>
                <a:cs typeface="Calibri"/>
              </a:rPr>
              <a:t>Chloride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55" dirty="0">
                <a:latin typeface="Calibri"/>
                <a:cs typeface="Calibri"/>
              </a:rPr>
              <a:t>10ml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058150" y="752475"/>
            <a:ext cx="2352675" cy="1123950"/>
          </a:xfrm>
          <a:custGeom>
            <a:avLst/>
            <a:gdLst/>
            <a:ahLst/>
            <a:cxnLst/>
            <a:rect l="l" t="t" r="r" b="b"/>
            <a:pathLst>
              <a:path w="2352675" h="1123950">
                <a:moveTo>
                  <a:pt x="2352675" y="0"/>
                </a:moveTo>
                <a:lnTo>
                  <a:pt x="0" y="0"/>
                </a:lnTo>
                <a:lnTo>
                  <a:pt x="0" y="1123950"/>
                </a:lnTo>
                <a:lnTo>
                  <a:pt x="2352675" y="1123950"/>
                </a:lnTo>
                <a:lnTo>
                  <a:pt x="23526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058150" y="752475"/>
            <a:ext cx="2352675" cy="11239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47955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latin typeface="Calibri"/>
                <a:cs typeface="Calibri"/>
              </a:rPr>
              <a:t>J.</a:t>
            </a:r>
            <a:r>
              <a:rPr sz="1800" b="1" spc="15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Loop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67300" y="1800225"/>
            <a:ext cx="2771775" cy="1038225"/>
          </a:xfrm>
          <a:custGeom>
            <a:avLst/>
            <a:gdLst/>
            <a:ahLst/>
            <a:cxnLst/>
            <a:rect l="l" t="t" r="r" b="b"/>
            <a:pathLst>
              <a:path w="2771775" h="1038225">
                <a:moveTo>
                  <a:pt x="2771775" y="0"/>
                </a:moveTo>
                <a:lnTo>
                  <a:pt x="0" y="0"/>
                </a:lnTo>
                <a:lnTo>
                  <a:pt x="0" y="1038225"/>
                </a:lnTo>
                <a:lnTo>
                  <a:pt x="2771775" y="1038225"/>
                </a:lnTo>
                <a:lnTo>
                  <a:pt x="27717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67300" y="1800225"/>
            <a:ext cx="2771775" cy="10382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471170">
              <a:lnSpc>
                <a:spcPct val="100000"/>
              </a:lnSpc>
              <a:spcBef>
                <a:spcPts val="210"/>
              </a:spcBef>
            </a:pPr>
            <a:r>
              <a:rPr sz="1800" b="1" spc="80" dirty="0">
                <a:latin typeface="Calibri"/>
                <a:cs typeface="Calibri"/>
              </a:rPr>
              <a:t>20G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80" dirty="0">
                <a:latin typeface="Calibri"/>
                <a:cs typeface="Calibri"/>
              </a:rPr>
              <a:t>Pink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105" dirty="0">
                <a:latin typeface="Calibri"/>
                <a:cs typeface="Calibri"/>
              </a:rPr>
              <a:t>Cannula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067300" y="752475"/>
            <a:ext cx="2781300" cy="952500"/>
          </a:xfrm>
          <a:custGeom>
            <a:avLst/>
            <a:gdLst/>
            <a:ahLst/>
            <a:cxnLst/>
            <a:rect l="l" t="t" r="r" b="b"/>
            <a:pathLst>
              <a:path w="2781300" h="952500">
                <a:moveTo>
                  <a:pt x="2781300" y="0"/>
                </a:moveTo>
                <a:lnTo>
                  <a:pt x="0" y="0"/>
                </a:lnTo>
                <a:lnTo>
                  <a:pt x="0" y="952500"/>
                </a:lnTo>
                <a:lnTo>
                  <a:pt x="2781300" y="952500"/>
                </a:lnTo>
                <a:lnTo>
                  <a:pt x="2781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67300" y="752475"/>
            <a:ext cx="2781300" cy="9525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88620">
              <a:lnSpc>
                <a:spcPct val="100000"/>
              </a:lnSpc>
              <a:spcBef>
                <a:spcPts val="245"/>
              </a:spcBef>
            </a:pPr>
            <a:r>
              <a:rPr sz="1800" b="1" spc="80" dirty="0">
                <a:latin typeface="Calibri"/>
                <a:cs typeface="Calibri"/>
              </a:rPr>
              <a:t>18G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Green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105" dirty="0">
                <a:latin typeface="Calibri"/>
                <a:cs typeface="Calibri"/>
              </a:rPr>
              <a:t>Cannula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67300" y="2943225"/>
            <a:ext cx="2781300" cy="1095375"/>
          </a:xfrm>
          <a:custGeom>
            <a:avLst/>
            <a:gdLst/>
            <a:ahLst/>
            <a:cxnLst/>
            <a:rect l="l" t="t" r="r" b="b"/>
            <a:pathLst>
              <a:path w="2781300" h="1095375">
                <a:moveTo>
                  <a:pt x="2781300" y="0"/>
                </a:moveTo>
                <a:lnTo>
                  <a:pt x="0" y="0"/>
                </a:lnTo>
                <a:lnTo>
                  <a:pt x="0" y="1095375"/>
                </a:lnTo>
                <a:lnTo>
                  <a:pt x="2781300" y="1095375"/>
                </a:lnTo>
                <a:lnTo>
                  <a:pt x="2781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67300" y="2943225"/>
            <a:ext cx="2781300" cy="10953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250"/>
              </a:spcBef>
            </a:pPr>
            <a:r>
              <a:rPr sz="1800" b="1" spc="80" dirty="0">
                <a:latin typeface="Calibri"/>
                <a:cs typeface="Calibri"/>
              </a:rPr>
              <a:t>22G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90" dirty="0">
                <a:latin typeface="Calibri"/>
                <a:cs typeface="Calibri"/>
              </a:rPr>
              <a:t>Blue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105" dirty="0">
                <a:latin typeface="Calibri"/>
                <a:cs typeface="Calibri"/>
              </a:rPr>
              <a:t>Cannula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57775" y="4171950"/>
            <a:ext cx="2781300" cy="22479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1800">
              <a:latin typeface="Times New Roman"/>
              <a:cs typeface="Times New Roman"/>
            </a:endParaRPr>
          </a:p>
          <a:p>
            <a:pPr marL="730885">
              <a:lnSpc>
                <a:spcPct val="100000"/>
              </a:lnSpc>
            </a:pPr>
            <a:r>
              <a:rPr sz="1800" b="1" spc="75" dirty="0">
                <a:latin typeface="Calibri"/>
                <a:cs typeface="Calibri"/>
              </a:rPr>
              <a:t>10ml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60" dirty="0">
                <a:latin typeface="Calibri"/>
                <a:cs typeface="Calibri"/>
              </a:rPr>
              <a:t>Syringe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067675" y="2009775"/>
            <a:ext cx="2428875" cy="923925"/>
          </a:xfrm>
          <a:custGeom>
            <a:avLst/>
            <a:gdLst/>
            <a:ahLst/>
            <a:cxnLst/>
            <a:rect l="l" t="t" r="r" b="b"/>
            <a:pathLst>
              <a:path w="2428875" h="923925">
                <a:moveTo>
                  <a:pt x="2428875" y="0"/>
                </a:moveTo>
                <a:lnTo>
                  <a:pt x="0" y="0"/>
                </a:lnTo>
                <a:lnTo>
                  <a:pt x="0" y="923925"/>
                </a:lnTo>
                <a:lnTo>
                  <a:pt x="2428875" y="923925"/>
                </a:lnTo>
                <a:lnTo>
                  <a:pt x="24288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067675" y="2009775"/>
            <a:ext cx="2428875" cy="9239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615315">
              <a:lnSpc>
                <a:spcPct val="100000"/>
              </a:lnSpc>
              <a:spcBef>
                <a:spcPts val="235"/>
              </a:spcBef>
            </a:pPr>
            <a:r>
              <a:rPr sz="1800" b="1" spc="110" dirty="0">
                <a:latin typeface="Calibri"/>
                <a:cs typeface="Calibri"/>
              </a:rPr>
              <a:t>Red</a:t>
            </a:r>
            <a:r>
              <a:rPr sz="1800" b="1" spc="-114" dirty="0">
                <a:latin typeface="Calibri"/>
                <a:cs typeface="Calibri"/>
              </a:rPr>
              <a:t> </a:t>
            </a:r>
            <a:r>
              <a:rPr sz="1800" b="1" spc="65" dirty="0">
                <a:latin typeface="Calibri"/>
                <a:cs typeface="Calibri"/>
              </a:rPr>
              <a:t>stopper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067675" y="3114675"/>
            <a:ext cx="2419350" cy="1295400"/>
          </a:xfrm>
          <a:custGeom>
            <a:avLst/>
            <a:gdLst/>
            <a:ahLst/>
            <a:cxnLst/>
            <a:rect l="l" t="t" r="r" b="b"/>
            <a:pathLst>
              <a:path w="2419350" h="1295400">
                <a:moveTo>
                  <a:pt x="2419350" y="0"/>
                </a:moveTo>
                <a:lnTo>
                  <a:pt x="0" y="0"/>
                </a:lnTo>
                <a:lnTo>
                  <a:pt x="0" y="1295400"/>
                </a:lnTo>
                <a:lnTo>
                  <a:pt x="2419350" y="1295400"/>
                </a:lnTo>
                <a:lnTo>
                  <a:pt x="24193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067675" y="3114675"/>
            <a:ext cx="2419350" cy="12954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711835">
              <a:lnSpc>
                <a:spcPct val="100000"/>
              </a:lnSpc>
              <a:spcBef>
                <a:spcPts val="240"/>
              </a:spcBef>
            </a:pPr>
            <a:r>
              <a:rPr sz="1800" b="1" spc="40" dirty="0">
                <a:latin typeface="Calibri"/>
                <a:cs typeface="Calibri"/>
              </a:rPr>
              <a:t>Tegaderm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067675" y="4533900"/>
            <a:ext cx="2419350" cy="1876425"/>
          </a:xfrm>
          <a:custGeom>
            <a:avLst/>
            <a:gdLst/>
            <a:ahLst/>
            <a:cxnLst/>
            <a:rect l="l" t="t" r="r" b="b"/>
            <a:pathLst>
              <a:path w="2419350" h="1876425">
                <a:moveTo>
                  <a:pt x="2419350" y="0"/>
                </a:moveTo>
                <a:lnTo>
                  <a:pt x="0" y="0"/>
                </a:lnTo>
                <a:lnTo>
                  <a:pt x="0" y="1876425"/>
                </a:lnTo>
                <a:lnTo>
                  <a:pt x="2419350" y="1876425"/>
                </a:lnTo>
                <a:lnTo>
                  <a:pt x="24193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8067675" y="4533900"/>
            <a:ext cx="2419350" cy="187642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652145">
              <a:lnSpc>
                <a:spcPct val="100000"/>
              </a:lnSpc>
              <a:spcBef>
                <a:spcPts val="295"/>
              </a:spcBef>
            </a:pPr>
            <a:r>
              <a:rPr sz="1800" b="1" spc="55" dirty="0">
                <a:latin typeface="Calibri"/>
                <a:cs typeface="Calibri"/>
              </a:rPr>
              <a:t>Vacutainer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733550" y="840866"/>
            <a:ext cx="8696325" cy="5502910"/>
            <a:chOff x="1733550" y="840866"/>
            <a:chExt cx="8696325" cy="5502910"/>
          </a:xfrm>
        </p:grpSpPr>
        <p:pic>
          <p:nvPicPr>
            <p:cNvPr id="27" name="object 27" descr="IV Catheters | OA Aesthetic Wholesale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77250" y="3495674"/>
              <a:ext cx="1762125" cy="904875"/>
            </a:xfrm>
            <a:prstGeom prst="rect">
              <a:avLst/>
            </a:prstGeom>
          </p:spPr>
        </p:pic>
        <p:pic>
          <p:nvPicPr>
            <p:cNvPr id="28" name="object 28" descr="A plastic container with a needle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10600" y="5248275"/>
              <a:ext cx="1819275" cy="981075"/>
            </a:xfrm>
            <a:prstGeom prst="rect">
              <a:avLst/>
            </a:prstGeom>
          </p:spPr>
        </p:pic>
        <p:pic>
          <p:nvPicPr>
            <p:cNvPr id="29" name="object 29" descr="A close-up of a vial  AI-generated content may b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7375" y="5724525"/>
              <a:ext cx="2705100" cy="619125"/>
            </a:xfrm>
            <a:prstGeom prst="rect">
              <a:avLst/>
            </a:prstGeom>
          </p:spPr>
        </p:pic>
        <p:pic>
          <p:nvPicPr>
            <p:cNvPr id="30" name="object 30" descr="A label on a package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00225" y="1314450"/>
              <a:ext cx="2828925" cy="1971675"/>
            </a:xfrm>
            <a:prstGeom prst="rect">
              <a:avLst/>
            </a:prstGeom>
          </p:spPr>
        </p:pic>
        <p:pic>
          <p:nvPicPr>
            <p:cNvPr id="31" name="object 31" descr="A close-up of a tube  AI-generated content may be incorrect.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14975" y="3276599"/>
              <a:ext cx="1857375" cy="676275"/>
            </a:xfrm>
            <a:prstGeom prst="rect">
              <a:avLst/>
            </a:prstGeom>
          </p:spPr>
        </p:pic>
        <p:pic>
          <p:nvPicPr>
            <p:cNvPr id="32" name="object 32" descr="A box with a syringe and a needle  AI-generated content may b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14975" y="2171700"/>
              <a:ext cx="1790700" cy="561975"/>
            </a:xfrm>
            <a:prstGeom prst="rect">
              <a:avLst/>
            </a:prstGeom>
          </p:spPr>
        </p:pic>
        <p:pic>
          <p:nvPicPr>
            <p:cNvPr id="33" name="object 33" descr="A box with a syringe and a needle  AI-generated content may b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1992" y="984122"/>
              <a:ext cx="1724096" cy="763510"/>
            </a:xfrm>
            <a:prstGeom prst="rect">
              <a:avLst/>
            </a:prstGeom>
          </p:spPr>
        </p:pic>
        <p:pic>
          <p:nvPicPr>
            <p:cNvPr id="34" name="object 34" descr="A red plastic bottle with a red cap  AI-generated content may be incorrect.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67750" y="2324100"/>
              <a:ext cx="1457325" cy="609600"/>
            </a:xfrm>
            <a:prstGeom prst="rect">
              <a:avLst/>
            </a:prstGeom>
          </p:spPr>
        </p:pic>
        <p:pic>
          <p:nvPicPr>
            <p:cNvPr id="35" name="object 35" descr="IV Extension Set SmartSite™ Needle-Free Port - McKesson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77928" y="840866"/>
              <a:ext cx="1238356" cy="104152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733550" y="3648074"/>
              <a:ext cx="3028950" cy="819150"/>
            </a:xfrm>
            <a:custGeom>
              <a:avLst/>
              <a:gdLst/>
              <a:ahLst/>
              <a:cxnLst/>
              <a:rect l="l" t="t" r="r" b="b"/>
              <a:pathLst>
                <a:path w="3028950" h="819150">
                  <a:moveTo>
                    <a:pt x="3028950" y="0"/>
                  </a:moveTo>
                  <a:lnTo>
                    <a:pt x="0" y="0"/>
                  </a:lnTo>
                  <a:lnTo>
                    <a:pt x="0" y="819150"/>
                  </a:lnTo>
                  <a:lnTo>
                    <a:pt x="3028950" y="819150"/>
                  </a:lnTo>
                  <a:lnTo>
                    <a:pt x="3028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733550" y="3648075"/>
            <a:ext cx="3028950" cy="8191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1800" b="1" spc="105" dirty="0">
                <a:latin typeface="Calibri"/>
                <a:cs typeface="Calibri"/>
              </a:rPr>
              <a:t>Swab</a:t>
            </a:r>
            <a:r>
              <a:rPr sz="1800" b="1" spc="-100" dirty="0">
                <a:latin typeface="Calibri"/>
                <a:cs typeface="Calibri"/>
              </a:rPr>
              <a:t> </a:t>
            </a:r>
            <a:r>
              <a:rPr sz="1800" b="1" spc="114" dirty="0">
                <a:latin typeface="Calibri"/>
                <a:cs typeface="Calibri"/>
              </a:rPr>
              <a:t>Sticks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8" name="object 38" descr="Chlorhexidine Swab Sticks - Choco Professional Choco Stick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71825" y="3657600"/>
            <a:ext cx="1581150" cy="819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48071" y="6553834"/>
            <a:ext cx="7162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0" dirty="0">
                <a:latin typeface="Calibri"/>
                <a:cs typeface="Calibri"/>
              </a:rPr>
              <a:t>FRONT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43025" y="714375"/>
            <a:ext cx="9582150" cy="5867400"/>
            <a:chOff x="1343025" y="714375"/>
            <a:chExt cx="9582150" cy="5867400"/>
          </a:xfrm>
        </p:grpSpPr>
        <p:sp>
          <p:nvSpPr>
            <p:cNvPr id="4" name="object 4"/>
            <p:cNvSpPr/>
            <p:nvPr/>
          </p:nvSpPr>
          <p:spPr>
            <a:xfrm>
              <a:off x="1352550" y="723900"/>
              <a:ext cx="9563100" cy="5848350"/>
            </a:xfrm>
            <a:custGeom>
              <a:avLst/>
              <a:gdLst/>
              <a:ahLst/>
              <a:cxnLst/>
              <a:rect l="l" t="t" r="r" b="b"/>
              <a:pathLst>
                <a:path w="9563100" h="5848350">
                  <a:moveTo>
                    <a:pt x="9563100" y="0"/>
                  </a:moveTo>
                  <a:lnTo>
                    <a:pt x="0" y="0"/>
                  </a:lnTo>
                  <a:lnTo>
                    <a:pt x="0" y="5848350"/>
                  </a:lnTo>
                  <a:lnTo>
                    <a:pt x="9563100" y="5848350"/>
                  </a:lnTo>
                  <a:lnTo>
                    <a:pt x="9563100" y="0"/>
                  </a:lnTo>
                  <a:close/>
                </a:path>
              </a:pathLst>
            </a:custGeom>
            <a:solidFill>
              <a:srgbClr val="DCEA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52550" y="723900"/>
              <a:ext cx="9563100" cy="5848350"/>
            </a:xfrm>
            <a:custGeom>
              <a:avLst/>
              <a:gdLst/>
              <a:ahLst/>
              <a:cxnLst/>
              <a:rect l="l" t="t" r="r" b="b"/>
              <a:pathLst>
                <a:path w="9563100" h="5848350">
                  <a:moveTo>
                    <a:pt x="0" y="5848350"/>
                  </a:moveTo>
                  <a:lnTo>
                    <a:pt x="9563100" y="5848350"/>
                  </a:lnTo>
                  <a:lnTo>
                    <a:pt x="9563100" y="0"/>
                  </a:lnTo>
                  <a:lnTo>
                    <a:pt x="0" y="0"/>
                  </a:lnTo>
                  <a:lnTo>
                    <a:pt x="0" y="5848350"/>
                  </a:lnTo>
                  <a:close/>
                </a:path>
              </a:pathLst>
            </a:custGeom>
            <a:ln w="19050">
              <a:solidFill>
                <a:srgbClr val="0423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62100" y="3924300"/>
              <a:ext cx="3086100" cy="857250"/>
            </a:xfrm>
            <a:custGeom>
              <a:avLst/>
              <a:gdLst/>
              <a:ahLst/>
              <a:cxnLst/>
              <a:rect l="l" t="t" r="r" b="b"/>
              <a:pathLst>
                <a:path w="3086100" h="857250">
                  <a:moveTo>
                    <a:pt x="3086100" y="0"/>
                  </a:moveTo>
                  <a:lnTo>
                    <a:pt x="0" y="0"/>
                  </a:lnTo>
                  <a:lnTo>
                    <a:pt x="0" y="857250"/>
                  </a:lnTo>
                  <a:lnTo>
                    <a:pt x="3086100" y="857250"/>
                  </a:lnTo>
                  <a:lnTo>
                    <a:pt x="3086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70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b="1" spc="65" dirty="0">
                <a:latin typeface="Calibri"/>
                <a:cs typeface="Calibri"/>
              </a:rPr>
              <a:t>BOTTOM</a:t>
            </a:r>
            <a:r>
              <a:rPr b="1" spc="-45" dirty="0">
                <a:latin typeface="Calibri"/>
                <a:cs typeface="Calibri"/>
              </a:rPr>
              <a:t> </a:t>
            </a:r>
            <a:r>
              <a:rPr b="1" spc="165" dirty="0">
                <a:latin typeface="Calibri"/>
                <a:cs typeface="Calibri"/>
              </a:rPr>
              <a:t>DRAWER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62100" y="3924300"/>
            <a:ext cx="3086100" cy="8572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730250">
              <a:lnSpc>
                <a:spcPct val="100000"/>
              </a:lnSpc>
              <a:spcBef>
                <a:spcPts val="290"/>
              </a:spcBef>
            </a:pPr>
            <a:r>
              <a:rPr sz="1800" b="1" spc="90" dirty="0">
                <a:latin typeface="Calibri"/>
                <a:cs typeface="Calibri"/>
              </a:rPr>
              <a:t>Blue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85" dirty="0">
                <a:latin typeface="Calibri"/>
                <a:cs typeface="Calibri"/>
              </a:rPr>
              <a:t>Blood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Tube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543050" y="904875"/>
            <a:ext cx="9086850" cy="5505450"/>
            <a:chOff x="1543050" y="904875"/>
            <a:chExt cx="9086850" cy="5505450"/>
          </a:xfrm>
        </p:grpSpPr>
        <p:sp>
          <p:nvSpPr>
            <p:cNvPr id="10" name="object 10"/>
            <p:cNvSpPr/>
            <p:nvPr/>
          </p:nvSpPr>
          <p:spPr>
            <a:xfrm>
              <a:off x="1552575" y="4924425"/>
              <a:ext cx="1590675" cy="1476375"/>
            </a:xfrm>
            <a:custGeom>
              <a:avLst/>
              <a:gdLst/>
              <a:ahLst/>
              <a:cxnLst/>
              <a:rect l="l" t="t" r="r" b="b"/>
              <a:pathLst>
                <a:path w="1590675" h="1476375">
                  <a:moveTo>
                    <a:pt x="1590675" y="0"/>
                  </a:moveTo>
                  <a:lnTo>
                    <a:pt x="0" y="0"/>
                  </a:lnTo>
                  <a:lnTo>
                    <a:pt x="0" y="1476375"/>
                  </a:lnTo>
                  <a:lnTo>
                    <a:pt x="1590675" y="1476375"/>
                  </a:lnTo>
                  <a:lnTo>
                    <a:pt x="1590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52575" y="4924425"/>
              <a:ext cx="1590675" cy="1476375"/>
            </a:xfrm>
            <a:custGeom>
              <a:avLst/>
              <a:gdLst/>
              <a:ahLst/>
              <a:cxnLst/>
              <a:rect l="l" t="t" r="r" b="b"/>
              <a:pathLst>
                <a:path w="1590675" h="1476375">
                  <a:moveTo>
                    <a:pt x="0" y="1476375"/>
                  </a:moveTo>
                  <a:lnTo>
                    <a:pt x="1590675" y="1476375"/>
                  </a:lnTo>
                  <a:lnTo>
                    <a:pt x="1590675" y="0"/>
                  </a:lnTo>
                  <a:lnTo>
                    <a:pt x="0" y="0"/>
                  </a:lnTo>
                  <a:lnTo>
                    <a:pt x="0" y="14763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91500" y="904875"/>
              <a:ext cx="2438400" cy="2819400"/>
            </a:xfrm>
            <a:custGeom>
              <a:avLst/>
              <a:gdLst/>
              <a:ahLst/>
              <a:cxnLst/>
              <a:rect l="l" t="t" r="r" b="b"/>
              <a:pathLst>
                <a:path w="2438400" h="2819400">
                  <a:moveTo>
                    <a:pt x="2438400" y="0"/>
                  </a:moveTo>
                  <a:lnTo>
                    <a:pt x="0" y="0"/>
                  </a:lnTo>
                  <a:lnTo>
                    <a:pt x="0" y="2819400"/>
                  </a:lnTo>
                  <a:lnTo>
                    <a:pt x="2438400" y="2819400"/>
                  </a:lnTo>
                  <a:lnTo>
                    <a:pt x="2438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191500" y="904875"/>
            <a:ext cx="2438400" cy="28194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L="920115" marR="119380" indent="-773430">
              <a:lnSpc>
                <a:spcPct val="100800"/>
              </a:lnSpc>
              <a:spcBef>
                <a:spcPts val="170"/>
              </a:spcBef>
            </a:pPr>
            <a:r>
              <a:rPr sz="1800" b="1" spc="70" dirty="0">
                <a:latin typeface="Calibri"/>
                <a:cs typeface="Calibri"/>
              </a:rPr>
              <a:t>Purple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85" dirty="0">
                <a:latin typeface="Calibri"/>
                <a:cs typeface="Calibri"/>
              </a:rPr>
              <a:t>Blood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spc="80" dirty="0">
                <a:latin typeface="Calibri"/>
                <a:cs typeface="Calibri"/>
              </a:rPr>
              <a:t>Culture Tubes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590675" y="1866900"/>
            <a:ext cx="3105150" cy="819150"/>
            <a:chOff x="1590675" y="1866900"/>
            <a:chExt cx="3105150" cy="819150"/>
          </a:xfrm>
        </p:grpSpPr>
        <p:sp>
          <p:nvSpPr>
            <p:cNvPr id="15" name="object 15"/>
            <p:cNvSpPr/>
            <p:nvPr/>
          </p:nvSpPr>
          <p:spPr>
            <a:xfrm>
              <a:off x="1600200" y="1876425"/>
              <a:ext cx="3086100" cy="800100"/>
            </a:xfrm>
            <a:custGeom>
              <a:avLst/>
              <a:gdLst/>
              <a:ahLst/>
              <a:cxnLst/>
              <a:rect l="l" t="t" r="r" b="b"/>
              <a:pathLst>
                <a:path w="3086100" h="800100">
                  <a:moveTo>
                    <a:pt x="3086100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3086100" y="800100"/>
                  </a:lnTo>
                  <a:lnTo>
                    <a:pt x="3086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00200" y="1876425"/>
              <a:ext cx="3086100" cy="800100"/>
            </a:xfrm>
            <a:custGeom>
              <a:avLst/>
              <a:gdLst/>
              <a:ahLst/>
              <a:cxnLst/>
              <a:rect l="l" t="t" r="r" b="b"/>
              <a:pathLst>
                <a:path w="3086100" h="800100">
                  <a:moveTo>
                    <a:pt x="0" y="800100"/>
                  </a:moveTo>
                  <a:lnTo>
                    <a:pt x="3086100" y="800100"/>
                  </a:lnTo>
                  <a:lnTo>
                    <a:pt x="3086100" y="0"/>
                  </a:lnTo>
                  <a:lnTo>
                    <a:pt x="0" y="0"/>
                  </a:lnTo>
                  <a:lnTo>
                    <a:pt x="0" y="800100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185416" y="1888807"/>
            <a:ext cx="19145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60" dirty="0">
                <a:latin typeface="Calibri"/>
                <a:cs typeface="Calibri"/>
              </a:rPr>
              <a:t>Yellow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Blood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45" dirty="0">
                <a:latin typeface="Calibri"/>
                <a:cs typeface="Calibri"/>
              </a:rPr>
              <a:t>Tube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00200" y="923925"/>
            <a:ext cx="3086100" cy="714375"/>
          </a:xfrm>
          <a:custGeom>
            <a:avLst/>
            <a:gdLst/>
            <a:ahLst/>
            <a:cxnLst/>
            <a:rect l="l" t="t" r="r" b="b"/>
            <a:pathLst>
              <a:path w="3086100" h="714375">
                <a:moveTo>
                  <a:pt x="3086100" y="0"/>
                </a:moveTo>
                <a:lnTo>
                  <a:pt x="0" y="0"/>
                </a:lnTo>
                <a:lnTo>
                  <a:pt x="0" y="714375"/>
                </a:lnTo>
                <a:lnTo>
                  <a:pt x="3086100" y="714375"/>
                </a:lnTo>
                <a:lnTo>
                  <a:pt x="3086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00200" y="923925"/>
            <a:ext cx="3086100" cy="7143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416559">
              <a:lnSpc>
                <a:spcPct val="100000"/>
              </a:lnSpc>
              <a:spcBef>
                <a:spcPts val="220"/>
              </a:spcBef>
            </a:pPr>
            <a:r>
              <a:rPr sz="1800" b="1" spc="60" dirty="0">
                <a:latin typeface="Calibri"/>
                <a:cs typeface="Calibri"/>
              </a:rPr>
              <a:t>Big</a:t>
            </a:r>
            <a:r>
              <a:rPr sz="1800" b="1" spc="30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Purple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Blood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Tube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62100" y="2962275"/>
            <a:ext cx="3086100" cy="857250"/>
          </a:xfrm>
          <a:custGeom>
            <a:avLst/>
            <a:gdLst/>
            <a:ahLst/>
            <a:cxnLst/>
            <a:rect l="l" t="t" r="r" b="b"/>
            <a:pathLst>
              <a:path w="3086100" h="857250">
                <a:moveTo>
                  <a:pt x="3086100" y="0"/>
                </a:moveTo>
                <a:lnTo>
                  <a:pt x="0" y="0"/>
                </a:lnTo>
                <a:lnTo>
                  <a:pt x="0" y="857250"/>
                </a:lnTo>
                <a:lnTo>
                  <a:pt x="3086100" y="857250"/>
                </a:lnTo>
                <a:lnTo>
                  <a:pt x="30861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62100" y="2962275"/>
            <a:ext cx="3086100" cy="85725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 marL="602615">
              <a:lnSpc>
                <a:spcPct val="100000"/>
              </a:lnSpc>
              <a:spcBef>
                <a:spcPts val="220"/>
              </a:spcBef>
            </a:pPr>
            <a:r>
              <a:rPr sz="1800" b="1" spc="75" dirty="0">
                <a:latin typeface="Calibri"/>
                <a:cs typeface="Calibri"/>
              </a:rPr>
              <a:t>Purple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85" dirty="0">
                <a:latin typeface="Calibri"/>
                <a:cs typeface="Calibri"/>
              </a:rPr>
              <a:t>Blood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30" dirty="0">
                <a:latin typeface="Calibri"/>
                <a:cs typeface="Calibri"/>
              </a:rPr>
              <a:t>Tube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133725" y="4914900"/>
            <a:ext cx="1562100" cy="1495425"/>
            <a:chOff x="3133725" y="4914900"/>
            <a:chExt cx="1562100" cy="1495425"/>
          </a:xfrm>
        </p:grpSpPr>
        <p:sp>
          <p:nvSpPr>
            <p:cNvPr id="23" name="object 23"/>
            <p:cNvSpPr/>
            <p:nvPr/>
          </p:nvSpPr>
          <p:spPr>
            <a:xfrm>
              <a:off x="3143250" y="4924425"/>
              <a:ext cx="1543050" cy="1476375"/>
            </a:xfrm>
            <a:custGeom>
              <a:avLst/>
              <a:gdLst/>
              <a:ahLst/>
              <a:cxnLst/>
              <a:rect l="l" t="t" r="r" b="b"/>
              <a:pathLst>
                <a:path w="1543050" h="1476375">
                  <a:moveTo>
                    <a:pt x="1543050" y="0"/>
                  </a:moveTo>
                  <a:lnTo>
                    <a:pt x="0" y="0"/>
                  </a:lnTo>
                  <a:lnTo>
                    <a:pt x="0" y="1476375"/>
                  </a:lnTo>
                  <a:lnTo>
                    <a:pt x="1543050" y="1476375"/>
                  </a:lnTo>
                  <a:lnTo>
                    <a:pt x="15430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143250" y="4924425"/>
              <a:ext cx="1543050" cy="1476375"/>
            </a:xfrm>
            <a:custGeom>
              <a:avLst/>
              <a:gdLst/>
              <a:ahLst/>
              <a:cxnLst/>
              <a:rect l="l" t="t" r="r" b="b"/>
              <a:pathLst>
                <a:path w="1543050" h="1476375">
                  <a:moveTo>
                    <a:pt x="0" y="1476375"/>
                  </a:moveTo>
                  <a:lnTo>
                    <a:pt x="1543050" y="1476375"/>
                  </a:lnTo>
                  <a:lnTo>
                    <a:pt x="1543050" y="0"/>
                  </a:lnTo>
                  <a:lnTo>
                    <a:pt x="0" y="0"/>
                  </a:lnTo>
                  <a:lnTo>
                    <a:pt x="0" y="1476375"/>
                  </a:lnTo>
                  <a:close/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62100" y="4941887"/>
            <a:ext cx="3114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>
              <a:lnSpc>
                <a:spcPct val="100000"/>
              </a:lnSpc>
              <a:spcBef>
                <a:spcPts val="100"/>
              </a:spcBef>
              <a:tabLst>
                <a:tab pos="2052320" algn="l"/>
              </a:tabLst>
            </a:pPr>
            <a:r>
              <a:rPr sz="1800" b="1" spc="135" dirty="0">
                <a:latin typeface="Calibri"/>
                <a:cs typeface="Calibri"/>
              </a:rPr>
              <a:t>Scissors</a:t>
            </a:r>
            <a:r>
              <a:rPr sz="1800" b="1" dirty="0">
                <a:latin typeface="Calibri"/>
                <a:cs typeface="Calibri"/>
              </a:rPr>
              <a:t>	</a:t>
            </a:r>
            <a:r>
              <a:rPr sz="1800" b="1" spc="55" dirty="0">
                <a:latin typeface="Calibri"/>
                <a:cs typeface="Calibri"/>
              </a:rPr>
              <a:t>Tapes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8191500" y="3781425"/>
            <a:ext cx="2438400" cy="2733675"/>
          </a:xfrm>
          <a:custGeom>
            <a:avLst/>
            <a:gdLst/>
            <a:ahLst/>
            <a:cxnLst/>
            <a:rect l="l" t="t" r="r" b="b"/>
            <a:pathLst>
              <a:path w="2438400" h="2733675">
                <a:moveTo>
                  <a:pt x="2438400" y="0"/>
                </a:moveTo>
                <a:lnTo>
                  <a:pt x="0" y="0"/>
                </a:lnTo>
                <a:lnTo>
                  <a:pt x="0" y="2733675"/>
                </a:lnTo>
                <a:lnTo>
                  <a:pt x="2438400" y="2733675"/>
                </a:lnTo>
                <a:lnTo>
                  <a:pt x="24384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191500" y="3781425"/>
            <a:ext cx="2438400" cy="27336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503555" marR="351790" indent="-122555">
              <a:lnSpc>
                <a:spcPct val="100800"/>
              </a:lnSpc>
              <a:spcBef>
                <a:spcPts val="265"/>
              </a:spcBef>
            </a:pPr>
            <a:r>
              <a:rPr sz="1800" b="1" spc="55" dirty="0">
                <a:latin typeface="Calibri"/>
                <a:cs typeface="Calibri"/>
              </a:rPr>
              <a:t>Grey/Blue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65" dirty="0">
                <a:latin typeface="Calibri"/>
                <a:cs typeface="Calibri"/>
              </a:rPr>
              <a:t>Blood </a:t>
            </a:r>
            <a:r>
              <a:rPr sz="1800" b="1" spc="90" dirty="0">
                <a:latin typeface="Calibri"/>
                <a:cs typeface="Calibri"/>
              </a:rPr>
              <a:t>Culture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80" dirty="0">
                <a:latin typeface="Calibri"/>
                <a:cs typeface="Calibri"/>
              </a:rPr>
              <a:t>Tubes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53000" y="4924425"/>
            <a:ext cx="2838450" cy="1476375"/>
          </a:xfrm>
          <a:custGeom>
            <a:avLst/>
            <a:gdLst/>
            <a:ahLst/>
            <a:cxnLst/>
            <a:rect l="l" t="t" r="r" b="b"/>
            <a:pathLst>
              <a:path w="2838450" h="1476375">
                <a:moveTo>
                  <a:pt x="2838450" y="0"/>
                </a:moveTo>
                <a:lnTo>
                  <a:pt x="0" y="0"/>
                </a:lnTo>
                <a:lnTo>
                  <a:pt x="0" y="1476375"/>
                </a:lnTo>
                <a:lnTo>
                  <a:pt x="2838450" y="1476375"/>
                </a:lnTo>
                <a:lnTo>
                  <a:pt x="28384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953000" y="4924425"/>
            <a:ext cx="2838450" cy="1476375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34925" rIns="0" bIns="0" rtlCol="0">
            <a:spAutoFit/>
          </a:bodyPr>
          <a:lstStyle/>
          <a:p>
            <a:pPr marL="796925">
              <a:lnSpc>
                <a:spcPct val="100000"/>
              </a:lnSpc>
              <a:spcBef>
                <a:spcPts val="275"/>
              </a:spcBef>
            </a:pPr>
            <a:r>
              <a:rPr sz="1800" b="1" spc="95" dirty="0">
                <a:latin typeface="Calibri"/>
                <a:cs typeface="Calibri"/>
              </a:rPr>
              <a:t>VBG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60" dirty="0">
                <a:latin typeface="Calibri"/>
                <a:cs typeface="Calibri"/>
              </a:rPr>
              <a:t>Syringe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53000" y="923925"/>
            <a:ext cx="2838450" cy="1647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10"/>
              </a:spcBef>
            </a:pPr>
            <a:endParaRPr sz="18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</a:pPr>
            <a:r>
              <a:rPr sz="1800" b="1" spc="120" dirty="0">
                <a:latin typeface="Calibri"/>
                <a:cs typeface="Calibri"/>
              </a:rPr>
              <a:t>Size</a:t>
            </a:r>
            <a:r>
              <a:rPr sz="1800" b="1" spc="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6-8.5</a:t>
            </a:r>
            <a:r>
              <a:rPr sz="1800" b="1" spc="65" dirty="0">
                <a:latin typeface="Calibri"/>
                <a:cs typeface="Calibri"/>
              </a:rPr>
              <a:t> </a:t>
            </a:r>
            <a:r>
              <a:rPr sz="1800" b="1" spc="70" dirty="0">
                <a:latin typeface="Calibri"/>
                <a:cs typeface="Calibri"/>
              </a:rPr>
              <a:t>Sterile</a:t>
            </a:r>
            <a:r>
              <a:rPr sz="1800" b="1" spc="25" dirty="0">
                <a:latin typeface="Calibri"/>
                <a:cs typeface="Calibri"/>
              </a:rPr>
              <a:t> </a:t>
            </a:r>
            <a:r>
              <a:rPr sz="1800" b="1" spc="90" dirty="0">
                <a:latin typeface="Calibri"/>
                <a:cs typeface="Calibri"/>
              </a:rPr>
              <a:t>Gloves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562100" y="1276350"/>
            <a:ext cx="8239125" cy="5210175"/>
            <a:chOff x="1562100" y="1276350"/>
            <a:chExt cx="8239125" cy="5210175"/>
          </a:xfrm>
        </p:grpSpPr>
        <p:pic>
          <p:nvPicPr>
            <p:cNvPr id="32" name="object 32" descr="A close-up of a syringe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8250" y="5324475"/>
              <a:ext cx="2667000" cy="781050"/>
            </a:xfrm>
            <a:prstGeom prst="rect">
              <a:avLst/>
            </a:prstGeom>
          </p:spPr>
        </p:pic>
        <p:pic>
          <p:nvPicPr>
            <p:cNvPr id="33" name="object 33" descr="A close up of a bottle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01125" y="1514475"/>
              <a:ext cx="781050" cy="2114550"/>
            </a:xfrm>
            <a:prstGeom prst="rect">
              <a:avLst/>
            </a:prstGeom>
          </p:spPr>
        </p:pic>
        <p:pic>
          <p:nvPicPr>
            <p:cNvPr id="34" name="object 34" descr="A close up of a bottle  AI-generated content may b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0650" y="4400550"/>
              <a:ext cx="790575" cy="2085975"/>
            </a:xfrm>
            <a:prstGeom prst="rect">
              <a:avLst/>
            </a:prstGeom>
          </p:spPr>
        </p:pic>
        <p:pic>
          <p:nvPicPr>
            <p:cNvPr id="35" name="object 35" descr="A roll of white tape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0908" y="5406897"/>
              <a:ext cx="785876" cy="972403"/>
            </a:xfrm>
            <a:prstGeom prst="rect">
              <a:avLst/>
            </a:prstGeom>
          </p:spPr>
        </p:pic>
        <p:pic>
          <p:nvPicPr>
            <p:cNvPr id="36" name="object 36" descr="Buy Trauma Shears (Medical Shears) 5.5″ - Scissors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62100" y="5476875"/>
              <a:ext cx="1419225" cy="838200"/>
            </a:xfrm>
            <a:prstGeom prst="rect">
              <a:avLst/>
            </a:prstGeom>
          </p:spPr>
        </p:pic>
        <p:pic>
          <p:nvPicPr>
            <p:cNvPr id="37" name="object 37" descr="A roll of white tape  AI-generated content may be incorrect.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91332" y="5324221"/>
              <a:ext cx="934440" cy="1001725"/>
            </a:xfrm>
            <a:prstGeom prst="rect">
              <a:avLst/>
            </a:prstGeom>
          </p:spPr>
        </p:pic>
        <p:pic>
          <p:nvPicPr>
            <p:cNvPr id="38" name="object 38" descr="A close-up of a tube  AI-generated content may b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19275" y="4267200"/>
              <a:ext cx="2457450" cy="514350"/>
            </a:xfrm>
            <a:prstGeom prst="rect">
              <a:avLst/>
            </a:prstGeom>
          </p:spPr>
        </p:pic>
        <p:pic>
          <p:nvPicPr>
            <p:cNvPr id="39" name="object 39" descr="A close-up of a test tube  AI-generated content may be incorrect.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0700" y="3228975"/>
              <a:ext cx="2686050" cy="619125"/>
            </a:xfrm>
            <a:prstGeom prst="rect">
              <a:avLst/>
            </a:prstGeom>
          </p:spPr>
        </p:pic>
        <p:pic>
          <p:nvPicPr>
            <p:cNvPr id="40" name="object 40" descr="A close-up of a vial  AI-generated content may be incorrect.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2600" y="2276475"/>
              <a:ext cx="2790825" cy="571500"/>
            </a:xfrm>
            <a:prstGeom prst="rect">
              <a:avLst/>
            </a:prstGeom>
          </p:spPr>
        </p:pic>
        <p:pic>
          <p:nvPicPr>
            <p:cNvPr id="41" name="object 41" descr="A close-up of a test tube  AI-generated content may be incorrect.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09927" y="1276350"/>
              <a:ext cx="2777363" cy="47625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953000" y="2762250"/>
              <a:ext cx="2838450" cy="2019300"/>
            </a:xfrm>
            <a:custGeom>
              <a:avLst/>
              <a:gdLst/>
              <a:ahLst/>
              <a:cxnLst/>
              <a:rect l="l" t="t" r="r" b="b"/>
              <a:pathLst>
                <a:path w="2838450" h="2019300">
                  <a:moveTo>
                    <a:pt x="2838450" y="0"/>
                  </a:moveTo>
                  <a:lnTo>
                    <a:pt x="0" y="0"/>
                  </a:lnTo>
                  <a:lnTo>
                    <a:pt x="0" y="2019300"/>
                  </a:lnTo>
                  <a:lnTo>
                    <a:pt x="2838450" y="2019300"/>
                  </a:lnTo>
                  <a:lnTo>
                    <a:pt x="2838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953000" y="2762250"/>
            <a:ext cx="2838450" cy="2019300"/>
          </a:xfrm>
          <a:prstGeom prst="rect">
            <a:avLst/>
          </a:prstGeom>
          <a:ln w="19050">
            <a:solidFill>
              <a:srgbClr val="0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471170">
              <a:lnSpc>
                <a:spcPct val="100000"/>
              </a:lnSpc>
              <a:spcBef>
                <a:spcPts val="215"/>
              </a:spcBef>
            </a:pPr>
            <a:r>
              <a:rPr sz="1800" b="1" spc="110" dirty="0">
                <a:latin typeface="Calibri"/>
                <a:cs typeface="Calibri"/>
              </a:rPr>
              <a:t>Red</a:t>
            </a:r>
            <a:r>
              <a:rPr sz="1800" b="1" spc="-105" dirty="0">
                <a:latin typeface="Calibri"/>
                <a:cs typeface="Calibri"/>
              </a:rPr>
              <a:t> </a:t>
            </a:r>
            <a:r>
              <a:rPr sz="1800" b="1" spc="65" dirty="0">
                <a:latin typeface="Calibri"/>
                <a:cs typeface="Calibri"/>
              </a:rPr>
              <a:t>pathology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spc="50" dirty="0">
                <a:latin typeface="Calibri"/>
                <a:cs typeface="Calibri"/>
              </a:rPr>
              <a:t>bag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4" name="object 44" descr="Specimen Bag Red Rear Panel 270 x160mm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076825" y="3067050"/>
            <a:ext cx="2600325" cy="15525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</Words>
  <Application>Microsoft Office PowerPoint</Application>
  <PresentationFormat>Widescreen</PresentationFormat>
  <Paragraphs>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Times New Roman</vt:lpstr>
      <vt:lpstr>Office Theme</vt:lpstr>
      <vt:lpstr>Venepuncture Trolley Set-Up</vt:lpstr>
      <vt:lpstr>TOP DRAWER</vt:lpstr>
      <vt:lpstr>MIDDLE DRAWER</vt:lpstr>
      <vt:lpstr>BOTTOM DRAWER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Venepuncture Trolley Set-Up</dc:title>
  <cp:lastModifiedBy>Sundy Ni-Yen Yang</cp:lastModifiedBy>
  <cp:revision>1</cp:revision>
  <dcterms:created xsi:type="dcterms:W3CDTF">2026-02-25T03:56:12Z</dcterms:created>
  <dcterms:modified xsi:type="dcterms:W3CDTF">2026-06-09T06:09:35Z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2025-11-16T00:00:00Z</vt:filetime>
  </property>
  <property fmtid="{D5CDD505-2E9C-101B-9397-08002B2CF9AE}" pid="3" name="LastSaved">
    <vt:filetime>2026-02-25T00:00:00Z</vt:filetime>
  </property>
</Properties>
</file>