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12192000"/>
  <p:notesSz cx="6858000" cy="9144000"/>
  <p:embeddedFontLst>
    <p:embeddedFont>
      <p:font typeface="Play"/>
      <p:regular r:id="rId22"/>
      <p:bold r:id="rId23"/>
    </p:embeddedFont>
    <p:embeddedFont>
      <p:font typeface="Helvetica Neue"/>
      <p:regular r:id="rId24"/>
      <p:bold r:id="rId25"/>
      <p:italic r:id="rId26"/>
      <p:boldItalic r:id="rId27"/>
    </p:embeddedFont>
    <p:embeddedFont>
      <p:font typeface="Helvetica Neue Light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2" roundtripDataSignature="AMtx7mia0LtzbUevmwZdcwqlBFqva6ql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DEB53F0-2CDD-40D4-A52C-BED60F2ED79A}">
  <a:tblStyle styleId="{DDEB53F0-2CDD-40D4-A52C-BED60F2ED79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Play-regular.fntdata"/><Relationship Id="rId21" Type="http://schemas.openxmlformats.org/officeDocument/2006/relationships/slide" Target="slides/slide16.xml"/><Relationship Id="rId24" Type="http://schemas.openxmlformats.org/officeDocument/2006/relationships/font" Target="fonts/HelveticaNeue-regular.fntdata"/><Relationship Id="rId23" Type="http://schemas.openxmlformats.org/officeDocument/2006/relationships/font" Target="fonts/Play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HelveticaNeue-italic.fntdata"/><Relationship Id="rId25" Type="http://schemas.openxmlformats.org/officeDocument/2006/relationships/font" Target="fonts/HelveticaNeue-bold.fntdata"/><Relationship Id="rId28" Type="http://schemas.openxmlformats.org/officeDocument/2006/relationships/font" Target="fonts/HelveticaNeueLight-regular.fntdata"/><Relationship Id="rId27" Type="http://schemas.openxmlformats.org/officeDocument/2006/relationships/font" Target="fonts/HelveticaNeue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HelveticaNeueLight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HelveticaNeueLight-boldItalic.fntdata"/><Relationship Id="rId30" Type="http://schemas.openxmlformats.org/officeDocument/2006/relationships/font" Target="fonts/HelveticaNeueLight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A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8" name="Google Shape;4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4" name="Google Shape;5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0" name="Google Shape;60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" name="Google Shape;6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9" name="Google Shape;69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7" name="Google Shape;7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6" name="Google Shape;96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5" name="Google Shape;105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4" name="Google Shape;114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" name="Google Shape;12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4" name="Google Shape;144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5" name="Google Shape;155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4" name="Google Shape;164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4" name="Google Shape;174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2" name="Google Shape;182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A">
  <p:cSld name="Title Slide A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4"/>
          <p:cNvSpPr txBox="1"/>
          <p:nvPr>
            <p:ph type="ctrTitle"/>
          </p:nvPr>
        </p:nvSpPr>
        <p:spPr>
          <a:xfrm>
            <a:off x="5105398" y="2562019"/>
            <a:ext cx="6751984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300"/>
              <a:buFont typeface="Helvetica Neue"/>
              <a:buNone/>
              <a:defRPr b="1" i="0" sz="63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B">
  <p:cSld name="Title Slide B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25"/>
          <p:cNvPicPr preferRelativeResize="0"/>
          <p:nvPr/>
        </p:nvPicPr>
        <p:blipFill rotWithShape="1">
          <a:blip r:embed="rId2">
            <a:alphaModFix/>
          </a:blip>
          <a:srcRect b="1115" l="0" r="0" t="0"/>
          <a:stretch/>
        </p:blipFill>
        <p:spPr>
          <a:xfrm>
            <a:off x="-69574" y="7661"/>
            <a:ext cx="12344400" cy="692985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25"/>
          <p:cNvSpPr txBox="1"/>
          <p:nvPr>
            <p:ph type="ctrTitle"/>
          </p:nvPr>
        </p:nvSpPr>
        <p:spPr>
          <a:xfrm>
            <a:off x="2908850" y="2015367"/>
            <a:ext cx="63743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3255"/>
              </a:buClr>
              <a:buSzPts val="6300"/>
              <a:buFont typeface="Helvetica Neue"/>
              <a:buNone/>
              <a:defRPr b="1" i="0" sz="6300">
                <a:solidFill>
                  <a:srgbClr val="1E325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SLIDE A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26"/>
          <p:cNvSpPr txBox="1"/>
          <p:nvPr>
            <p:ph type="title"/>
          </p:nvPr>
        </p:nvSpPr>
        <p:spPr>
          <a:xfrm>
            <a:off x="5168345" y="1450930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3255"/>
              </a:buClr>
              <a:buSzPts val="4400"/>
              <a:buFont typeface="Helvetica Neue"/>
              <a:buNone/>
              <a:defRPr b="1" i="0" cap="none">
                <a:solidFill>
                  <a:srgbClr val="1E325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6"/>
          <p:cNvSpPr txBox="1"/>
          <p:nvPr>
            <p:ph idx="1" type="body"/>
          </p:nvPr>
        </p:nvSpPr>
        <p:spPr>
          <a:xfrm>
            <a:off x="5168345" y="3022929"/>
            <a:ext cx="5227983" cy="3123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SLIDE B">
  <p:cSld name="TEXT SLIDE B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27"/>
          <p:cNvSpPr txBox="1"/>
          <p:nvPr>
            <p:ph idx="1" type="body"/>
          </p:nvPr>
        </p:nvSpPr>
        <p:spPr>
          <a:xfrm>
            <a:off x="5131274" y="3396049"/>
            <a:ext cx="6500381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8" name="Google Shape;28;p27"/>
          <p:cNvSpPr txBox="1"/>
          <p:nvPr>
            <p:ph type="title"/>
          </p:nvPr>
        </p:nvSpPr>
        <p:spPr>
          <a:xfrm>
            <a:off x="5131274" y="1909537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EACA"/>
              </a:buClr>
              <a:buSzPts val="4400"/>
              <a:buFont typeface="Helvetica Neue"/>
              <a:buNone/>
              <a:defRPr b="1" i="0" cap="none">
                <a:solidFill>
                  <a:srgbClr val="67EAC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AND IMAGE SLIDE">
  <p:cSld name="TEXT AND IMAGE SLIDE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28"/>
          <p:cNvSpPr txBox="1"/>
          <p:nvPr>
            <p:ph idx="1" type="body"/>
          </p:nvPr>
        </p:nvSpPr>
        <p:spPr>
          <a:xfrm>
            <a:off x="4937515" y="3120081"/>
            <a:ext cx="612573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2" name="Google Shape;32;p28"/>
          <p:cNvSpPr/>
          <p:nvPr>
            <p:ph idx="2" type="pic"/>
          </p:nvPr>
        </p:nvSpPr>
        <p:spPr>
          <a:xfrm>
            <a:off x="1128756" y="1209846"/>
            <a:ext cx="3299254" cy="4029419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33;p28"/>
          <p:cNvSpPr txBox="1"/>
          <p:nvPr>
            <p:ph idx="3" type="body"/>
          </p:nvPr>
        </p:nvSpPr>
        <p:spPr>
          <a:xfrm>
            <a:off x="1106920" y="5418438"/>
            <a:ext cx="3321090" cy="7352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4" name="Google Shape;34;p28"/>
          <p:cNvSpPr txBox="1"/>
          <p:nvPr>
            <p:ph type="title"/>
          </p:nvPr>
        </p:nvSpPr>
        <p:spPr>
          <a:xfrm>
            <a:off x="4937515" y="1209846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EACA"/>
              </a:buClr>
              <a:buSzPts val="4400"/>
              <a:buFont typeface="Helvetica Neue"/>
              <a:buNone/>
              <a:defRPr b="1" i="0" cap="none">
                <a:solidFill>
                  <a:srgbClr val="67EAC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SLIDE WITH LOGO">
  <p:cSld name="END SLIDE WITH LOGO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SLIDE C">
  <p:cSld name="TEXT SLIDE C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30"/>
          <p:cNvSpPr txBox="1"/>
          <p:nvPr>
            <p:ph type="title"/>
          </p:nvPr>
        </p:nvSpPr>
        <p:spPr>
          <a:xfrm>
            <a:off x="2940459" y="1290292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ts val="4400"/>
              <a:buFont typeface="Helvetica Neue"/>
              <a:buNone/>
              <a:defRPr b="1" i="0" cap="none">
                <a:solidFill>
                  <a:srgbClr val="165D6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0"/>
          <p:cNvSpPr txBox="1"/>
          <p:nvPr>
            <p:ph idx="1" type="body"/>
          </p:nvPr>
        </p:nvSpPr>
        <p:spPr>
          <a:xfrm>
            <a:off x="2940459" y="2862291"/>
            <a:ext cx="6311081" cy="3123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BREAK SLIDE">
  <p:cSld name="SECTION BREAK SLIDE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31"/>
          <p:cNvSpPr txBox="1"/>
          <p:nvPr>
            <p:ph type="title"/>
          </p:nvPr>
        </p:nvSpPr>
        <p:spPr>
          <a:xfrm>
            <a:off x="3076383" y="2896671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ts val="6000"/>
              <a:buFont typeface="Helvetica Neue"/>
              <a:buNone/>
              <a:defRPr b="1" i="0" sz="6000" cap="none">
                <a:solidFill>
                  <a:srgbClr val="165D6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SLIDE D" type="blank">
  <p:cSld name="BLANK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jpg"/><Relationship Id="rId4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"/>
          <p:cNvSpPr txBox="1"/>
          <p:nvPr>
            <p:ph type="ctrTitle"/>
          </p:nvPr>
        </p:nvSpPr>
        <p:spPr>
          <a:xfrm>
            <a:off x="5105398" y="2562019"/>
            <a:ext cx="6751984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300"/>
              <a:buFont typeface="Helvetica Neue"/>
              <a:buNone/>
            </a:pPr>
            <a:r>
              <a:rPr lang="en-AU"/>
              <a:t>Just say </a:t>
            </a:r>
            <a:r>
              <a:rPr lang="en-AU">
                <a:solidFill>
                  <a:srgbClr val="67EACA"/>
                </a:solidFill>
              </a:rPr>
              <a:t>no</a:t>
            </a:r>
            <a:r>
              <a:rPr lang="en-AU"/>
              <a:t> to the ‘just-in-case’ cannula.</a:t>
            </a:r>
            <a:endParaRPr/>
          </a:p>
        </p:txBody>
      </p:sp>
      <p:sp>
        <p:nvSpPr>
          <p:cNvPr id="51" name="Google Shape;51;p1"/>
          <p:cNvSpPr/>
          <p:nvPr/>
        </p:nvSpPr>
        <p:spPr>
          <a:xfrm>
            <a:off x="8360228" y="3119169"/>
            <a:ext cx="1472541" cy="1290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"/>
          <p:cNvSpPr txBox="1"/>
          <p:nvPr>
            <p:ph type="ctrTitle"/>
          </p:nvPr>
        </p:nvSpPr>
        <p:spPr>
          <a:xfrm>
            <a:off x="3014350" y="2055950"/>
            <a:ext cx="7116300" cy="1123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3255"/>
              </a:buClr>
              <a:buSzPts val="6300"/>
              <a:buFont typeface="Helvetica Neue"/>
              <a:buNone/>
            </a:pPr>
            <a:r>
              <a:rPr lang="en-AU"/>
              <a:t>Huddle Messages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"/>
          <p:cNvSpPr txBox="1"/>
          <p:nvPr>
            <p:ph type="title"/>
          </p:nvPr>
        </p:nvSpPr>
        <p:spPr>
          <a:xfrm>
            <a:off x="5172173" y="1758663"/>
            <a:ext cx="6823003" cy="11475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ct val="100000"/>
              <a:buFont typeface="Helvetica Neue"/>
              <a:buNone/>
            </a:pPr>
            <a:r>
              <a:rPr lang="en-AU">
                <a:solidFill>
                  <a:srgbClr val="165D6B"/>
                </a:solidFill>
              </a:rPr>
              <a:t>QUALITY STATEMENT 1: ASSESS INTRAVENOUS ACCESS NEEDS </a:t>
            </a:r>
            <a:br>
              <a:rPr lang="en-AU">
                <a:solidFill>
                  <a:srgbClr val="165D6B"/>
                </a:solidFill>
              </a:rPr>
            </a:br>
            <a:br>
              <a:rPr lang="en-AU"/>
            </a:br>
            <a:br>
              <a:rPr lang="en-AU"/>
            </a:br>
            <a:endParaRPr>
              <a:solidFill>
                <a:srgbClr val="165D6B"/>
              </a:solidFill>
            </a:endParaRPr>
          </a:p>
        </p:txBody>
      </p:sp>
      <p:sp>
        <p:nvSpPr>
          <p:cNvPr id="63" name="Google Shape;63;p3"/>
          <p:cNvSpPr txBox="1"/>
          <p:nvPr>
            <p:ph idx="1" type="body"/>
          </p:nvPr>
        </p:nvSpPr>
        <p:spPr>
          <a:xfrm>
            <a:off x="5172173" y="3057928"/>
            <a:ext cx="5084189" cy="19073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0" lang="en-AU" sz="1800" u="none" strike="noStrike">
                <a:latin typeface="Twentieth Century"/>
                <a:ea typeface="Twentieth Century"/>
                <a:cs typeface="Twentieth Century"/>
                <a:sym typeface="Twentieth Century"/>
              </a:rPr>
              <a:t>80% sure your patient needs a PIVC for a therapeutic purpose.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1" lang="en-AU" sz="1800" u="none" strike="noStrike">
                <a:latin typeface="Twentieth Century"/>
                <a:ea typeface="Twentieth Century"/>
                <a:cs typeface="Twentieth Century"/>
                <a:sym typeface="Twentieth Century"/>
              </a:rPr>
              <a:t>Think: what will this PIVC be used for? 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0" lang="en-AU" sz="1800" u="none" strike="noStrike">
                <a:latin typeface="Twentieth Century"/>
                <a:ea typeface="Twentieth Century"/>
                <a:cs typeface="Twentieth Century"/>
                <a:sym typeface="Twentieth Century"/>
              </a:rPr>
              <a:t>No change to appropriately unused cannula (eg: Code stroke, trauma call)</a:t>
            </a:r>
            <a:endParaRPr/>
          </a:p>
        </p:txBody>
      </p:sp>
      <p:pic>
        <p:nvPicPr>
          <p:cNvPr id="64" name="Google Shape;6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7267" y="1892767"/>
            <a:ext cx="3037709" cy="307246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3"/>
          <p:cNvSpPr txBox="1"/>
          <p:nvPr/>
        </p:nvSpPr>
        <p:spPr>
          <a:xfrm>
            <a:off x="3436691" y="6499743"/>
            <a:ext cx="475086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* Australian Commission for Safety and Quality in Healthcare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"/>
          <p:cNvSpPr txBox="1"/>
          <p:nvPr>
            <p:ph type="title"/>
          </p:nvPr>
        </p:nvSpPr>
        <p:spPr>
          <a:xfrm>
            <a:off x="5172173" y="1758663"/>
            <a:ext cx="6823003" cy="11475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ct val="100000"/>
              <a:buFont typeface="Helvetica Neue"/>
              <a:buNone/>
            </a:pPr>
            <a:r>
              <a:rPr lang="en-AU">
                <a:solidFill>
                  <a:srgbClr val="165D6B"/>
                </a:solidFill>
              </a:rPr>
              <a:t>QUALITY STATEMENT 1: ASSESS INTRAVENOUS ACCESS NEEDS </a:t>
            </a:r>
            <a:br>
              <a:rPr lang="en-AU">
                <a:solidFill>
                  <a:srgbClr val="165D6B"/>
                </a:solidFill>
              </a:rPr>
            </a:br>
            <a:br>
              <a:rPr lang="en-AU"/>
            </a:br>
            <a:br>
              <a:rPr lang="en-AU"/>
            </a:br>
            <a:endParaRPr>
              <a:solidFill>
                <a:srgbClr val="165D6B"/>
              </a:solidFill>
            </a:endParaRPr>
          </a:p>
        </p:txBody>
      </p:sp>
      <p:pic>
        <p:nvPicPr>
          <p:cNvPr id="72" name="Google Shape;7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6442" y="1892768"/>
            <a:ext cx="3065336" cy="3072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39131" y="2486902"/>
            <a:ext cx="5379710" cy="3186228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4"/>
          <p:cNvSpPr txBox="1"/>
          <p:nvPr/>
        </p:nvSpPr>
        <p:spPr>
          <a:xfrm>
            <a:off x="3436691" y="6499743"/>
            <a:ext cx="475086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* Australian Commission for Safety and Quality in Healthcare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"/>
          <p:cNvSpPr txBox="1"/>
          <p:nvPr>
            <p:ph type="title"/>
          </p:nvPr>
        </p:nvSpPr>
        <p:spPr>
          <a:xfrm>
            <a:off x="5244396" y="927276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EACA"/>
              </a:buClr>
              <a:buSzPct val="100000"/>
              <a:buFont typeface="Helvetica Neue"/>
              <a:buNone/>
            </a:pPr>
            <a:r>
              <a:rPr lang="en-AU"/>
              <a:t>QUALITY STATEMENT 2: INFORM AND PARTNER WITH PATIENTS</a:t>
            </a:r>
            <a:endParaRPr/>
          </a:p>
        </p:txBody>
      </p:sp>
      <p:sp>
        <p:nvSpPr>
          <p:cNvPr id="80" name="Google Shape;80;p5"/>
          <p:cNvSpPr/>
          <p:nvPr/>
        </p:nvSpPr>
        <p:spPr>
          <a:xfrm>
            <a:off x="7945160" y="2465954"/>
            <a:ext cx="1472541" cy="1290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1" name="Google Shape;8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98434" y="2774612"/>
            <a:ext cx="2430872" cy="2375338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5"/>
          <p:cNvSpPr/>
          <p:nvPr/>
        </p:nvSpPr>
        <p:spPr>
          <a:xfrm>
            <a:off x="6659489" y="3125838"/>
            <a:ext cx="3258300" cy="14085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accent1"/>
          </a:solidFill>
          <a:ln cap="flat" cmpd="sng" w="19050">
            <a:solidFill>
              <a:srgbClr val="15253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5"/>
          <p:cNvSpPr txBox="1"/>
          <p:nvPr/>
        </p:nvSpPr>
        <p:spPr>
          <a:xfrm>
            <a:off x="6738374" y="3402499"/>
            <a:ext cx="3100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Tell your patient why you are inserting a PIVC, and ask them to inform you of any concerns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5"/>
          <p:cNvSpPr txBox="1"/>
          <p:nvPr/>
        </p:nvSpPr>
        <p:spPr>
          <a:xfrm>
            <a:off x="4859256" y="6478722"/>
            <a:ext cx="475086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* Australian Commission for Safety and Quality in Healthcare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6"/>
          <p:cNvSpPr txBox="1"/>
          <p:nvPr>
            <p:ph idx="1" type="body"/>
          </p:nvPr>
        </p:nvSpPr>
        <p:spPr>
          <a:xfrm>
            <a:off x="5447335" y="2477134"/>
            <a:ext cx="5389159" cy="14747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b="0" i="0" lang="en-AU" sz="1600" u="none" strike="noStrike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AU" sz="1600"/>
              <a:t>Ensure your training for PIVC insertion and aseptic no - touch technique is up to date</a:t>
            </a:r>
            <a:endParaRPr/>
          </a:p>
        </p:txBody>
      </p:sp>
      <p:sp>
        <p:nvSpPr>
          <p:cNvPr id="90" name="Google Shape;90;p6"/>
          <p:cNvSpPr txBox="1"/>
          <p:nvPr/>
        </p:nvSpPr>
        <p:spPr>
          <a:xfrm>
            <a:off x="5258149" y="353368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EACA"/>
              </a:buClr>
              <a:buSzPct val="100000"/>
              <a:buFont typeface="Helvetica Neue"/>
              <a:buNone/>
            </a:pPr>
            <a:r>
              <a:rPr b="1" i="0" lang="en-AU" sz="4400" u="none" cap="none" strike="noStrike">
                <a:solidFill>
                  <a:srgbClr val="67EAC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QUALITY STATEMENT 3: ENSURE COMPETENCY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6"/>
          <p:cNvSpPr txBox="1"/>
          <p:nvPr/>
        </p:nvSpPr>
        <p:spPr>
          <a:xfrm>
            <a:off x="3436691" y="6499743"/>
            <a:ext cx="475086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* Australian Commission for Safety and Quality in Healthcare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575125" cy="6194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8"/>
          <p:cNvSpPr txBox="1"/>
          <p:nvPr>
            <p:ph type="title"/>
          </p:nvPr>
        </p:nvSpPr>
        <p:spPr>
          <a:xfrm>
            <a:off x="5172173" y="1758663"/>
            <a:ext cx="6823003" cy="11475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ct val="100000"/>
              <a:buFont typeface="Helvetica Neue"/>
              <a:buNone/>
            </a:pPr>
            <a:r>
              <a:rPr lang="en-AU">
                <a:solidFill>
                  <a:srgbClr val="165D6B"/>
                </a:solidFill>
              </a:rPr>
              <a:t>QUALITY STATEMENT 4: CHOOSE THE RIGHT INSERTION SITE AND PIVC</a:t>
            </a:r>
            <a:br>
              <a:rPr lang="en-AU">
                <a:solidFill>
                  <a:srgbClr val="165D6B"/>
                </a:solidFill>
              </a:rPr>
            </a:br>
            <a:br>
              <a:rPr lang="en-AU"/>
            </a:br>
            <a:br>
              <a:rPr lang="en-AU"/>
            </a:br>
            <a:endParaRPr>
              <a:solidFill>
                <a:srgbClr val="165D6B"/>
              </a:solidFill>
            </a:endParaRPr>
          </a:p>
        </p:txBody>
      </p:sp>
      <p:graphicFrame>
        <p:nvGraphicFramePr>
          <p:cNvPr id="99" name="Google Shape;99;p8"/>
          <p:cNvGraphicFramePr/>
          <p:nvPr/>
        </p:nvGraphicFramePr>
        <p:xfrm>
          <a:off x="5864771" y="277499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{DDEB53F0-2CDD-40D4-A52C-BED60F2ED79A}</a:tableStyleId>
              </a:tblPr>
              <a:tblGrid>
                <a:gridCol w="2627575"/>
                <a:gridCol w="2627575"/>
              </a:tblGrid>
              <a:tr h="383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AU" sz="1600" u="none" cap="none" strike="noStrik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Cubital Fossa</a:t>
                      </a:r>
                      <a:endParaRPr sz="16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3EB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i="0" lang="en-AU" sz="1600" u="none" cap="none" strike="noStrik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Other sites</a:t>
                      </a:r>
                      <a:endParaRPr sz="16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3EBD9"/>
                    </a:solidFill>
                  </a:tcPr>
                </a:tc>
              </a:tr>
              <a:tr h="383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AU" sz="1600" u="none" cap="none" strike="noStrik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Resus</a:t>
                      </a:r>
                      <a:endParaRPr sz="16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3EB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AU" sz="1600" u="none" cap="none" strike="noStrik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Medications</a:t>
                      </a:r>
                      <a:endParaRPr sz="16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3EBD9"/>
                    </a:solidFill>
                  </a:tcPr>
                </a:tc>
              </a:tr>
              <a:tr h="383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AU" sz="1600" u="none" cap="none" strike="noStrik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Large bolus fluids</a:t>
                      </a:r>
                      <a:endParaRPr sz="16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3EB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AU" sz="1600" u="none" cap="none" strike="noStrik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Fluids</a:t>
                      </a:r>
                      <a:endParaRPr sz="16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3EBD9"/>
                    </a:solidFill>
                  </a:tcPr>
                </a:tc>
              </a:tr>
              <a:tr h="511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i="0" lang="en-AU" sz="1600" u="none" cap="none" strike="noStrik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Code stroke/CTCA</a:t>
                      </a:r>
                      <a:endParaRPr sz="1600" u="none" cap="none" strike="noStrik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3EB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AU" sz="1600" u="none" cap="none" strike="noStrik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 </a:t>
                      </a:r>
                      <a:endParaRPr sz="1400" u="none" cap="none" strike="noStrike"/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3EBD9"/>
                    </a:solidFill>
                  </a:tcPr>
                </a:tc>
              </a:tr>
            </a:tbl>
          </a:graphicData>
        </a:graphic>
      </p:graphicFrame>
      <p:pic>
        <p:nvPicPr>
          <p:cNvPr id="100" name="Google Shape;10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7723" y="1892768"/>
            <a:ext cx="4238151" cy="3072464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8"/>
          <p:cNvSpPr txBox="1"/>
          <p:nvPr/>
        </p:nvSpPr>
        <p:spPr>
          <a:xfrm>
            <a:off x="3436691" y="6499743"/>
            <a:ext cx="475086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* Australian Commission for Safety and Quality in Healthcare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9"/>
          <p:cNvSpPr txBox="1"/>
          <p:nvPr>
            <p:ph type="title"/>
          </p:nvPr>
        </p:nvSpPr>
        <p:spPr>
          <a:xfrm>
            <a:off x="5172173" y="1758663"/>
            <a:ext cx="6823003" cy="11475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ct val="100000"/>
              <a:buFont typeface="Helvetica Neue"/>
              <a:buNone/>
            </a:pPr>
            <a:r>
              <a:rPr lang="en-AU">
                <a:solidFill>
                  <a:srgbClr val="165D6B"/>
                </a:solidFill>
              </a:rPr>
              <a:t>QUALITY STATEMENT 4: CHOOSE THE RIGHT INSERTION SITE</a:t>
            </a:r>
            <a:br>
              <a:rPr lang="en-AU">
                <a:solidFill>
                  <a:srgbClr val="165D6B"/>
                </a:solidFill>
              </a:rPr>
            </a:br>
            <a:br>
              <a:rPr lang="en-AU"/>
            </a:br>
            <a:br>
              <a:rPr lang="en-AU"/>
            </a:br>
            <a:endParaRPr>
              <a:solidFill>
                <a:srgbClr val="165D6B"/>
              </a:solidFill>
            </a:endParaRPr>
          </a:p>
        </p:txBody>
      </p:sp>
      <p:sp>
        <p:nvSpPr>
          <p:cNvPr id="108" name="Google Shape;108;p9"/>
          <p:cNvSpPr txBox="1"/>
          <p:nvPr/>
        </p:nvSpPr>
        <p:spPr>
          <a:xfrm>
            <a:off x="3436691" y="6499743"/>
            <a:ext cx="475086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* Australian Commission for Safety and Quality in Healthcare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9"/>
          <p:cNvSpPr txBox="1"/>
          <p:nvPr>
            <p:ph idx="1" type="body"/>
          </p:nvPr>
        </p:nvSpPr>
        <p:spPr>
          <a:xfrm>
            <a:off x="5340663" y="3008935"/>
            <a:ext cx="5084189" cy="641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</a:pPr>
            <a:r>
              <a:rPr b="0" i="0" lang="en-AU" sz="1600" u="none" strike="noStrike"/>
              <a:t>Avoid points of flexion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</a:pPr>
            <a:r>
              <a:rPr b="0" i="0" lang="en-AU" sz="1600" u="none" strike="noStrike"/>
              <a:t>Forearm/hand is preferred site by patients and recommended* </a:t>
            </a:r>
            <a:br>
              <a:rPr b="1" i="0" lang="en-AU" sz="1600" u="none" strike="noStrike"/>
            </a:br>
            <a:endParaRPr b="1" i="0" sz="1600" u="none" strike="noStrike"/>
          </a:p>
        </p:txBody>
      </p:sp>
      <p:pic>
        <p:nvPicPr>
          <p:cNvPr id="110" name="Google Shape;11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12591" y="1929962"/>
            <a:ext cx="2992827" cy="30204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0"/>
          <p:cNvSpPr txBox="1"/>
          <p:nvPr>
            <p:ph type="title"/>
          </p:nvPr>
        </p:nvSpPr>
        <p:spPr>
          <a:xfrm>
            <a:off x="5172173" y="1758663"/>
            <a:ext cx="6823003" cy="11475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ct val="100000"/>
              <a:buFont typeface="Helvetica Neue"/>
              <a:buNone/>
            </a:pPr>
            <a:r>
              <a:rPr lang="en-AU">
                <a:solidFill>
                  <a:srgbClr val="165D6B"/>
                </a:solidFill>
              </a:rPr>
              <a:t>QUALITY STATEMENT 4: CHOOSE THE RIGHT INSERTION SITE</a:t>
            </a:r>
            <a:br>
              <a:rPr lang="en-AU">
                <a:solidFill>
                  <a:srgbClr val="165D6B"/>
                </a:solidFill>
              </a:rPr>
            </a:br>
            <a:br>
              <a:rPr lang="en-AU"/>
            </a:br>
            <a:br>
              <a:rPr lang="en-AU"/>
            </a:br>
            <a:endParaRPr>
              <a:solidFill>
                <a:srgbClr val="165D6B"/>
              </a:solidFill>
            </a:endParaRPr>
          </a:p>
        </p:txBody>
      </p:sp>
      <p:sp>
        <p:nvSpPr>
          <p:cNvPr id="117" name="Google Shape;117;p10"/>
          <p:cNvSpPr txBox="1"/>
          <p:nvPr/>
        </p:nvSpPr>
        <p:spPr>
          <a:xfrm>
            <a:off x="3436691" y="6499743"/>
            <a:ext cx="475086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* Australian Commission for Safety and Quality in Healthcare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51272" y="3605048"/>
            <a:ext cx="1631841" cy="2364828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0"/>
          <p:cNvSpPr/>
          <p:nvPr/>
        </p:nvSpPr>
        <p:spPr>
          <a:xfrm>
            <a:off x="4120055" y="2332459"/>
            <a:ext cx="2680138" cy="1461775"/>
          </a:xfrm>
          <a:prstGeom prst="cloudCallout">
            <a:avLst>
              <a:gd fmla="val -20833" name="adj1"/>
              <a:gd fmla="val 62500" name="adj2"/>
            </a:avLst>
          </a:prstGeom>
          <a:solidFill>
            <a:schemeClr val="accent1"/>
          </a:solidFill>
          <a:ln cap="flat" cmpd="sng" w="19050">
            <a:solidFill>
              <a:srgbClr val="15253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 22 gauge PIVC should suffice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0"/>
          <p:cNvSpPr/>
          <p:nvPr/>
        </p:nvSpPr>
        <p:spPr>
          <a:xfrm>
            <a:off x="801025" y="1555531"/>
            <a:ext cx="2362589" cy="2049517"/>
          </a:xfrm>
          <a:prstGeom prst="verticalScroll">
            <a:avLst>
              <a:gd fmla="val 12500" name="adj"/>
            </a:avLst>
          </a:prstGeom>
          <a:solidFill>
            <a:schemeClr val="accent1"/>
          </a:solidFill>
          <a:ln cap="flat" cmpd="sng" w="19050">
            <a:solidFill>
              <a:srgbClr val="15253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AU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DRUG CHART: Antibiotics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53626" y="3160986"/>
            <a:ext cx="2374203" cy="3252952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0"/>
          <p:cNvSpPr txBox="1"/>
          <p:nvPr/>
        </p:nvSpPr>
        <p:spPr>
          <a:xfrm>
            <a:off x="7968976" y="2699321"/>
            <a:ext cx="300866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rgbClr val="1D9AA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Size</a:t>
            </a:r>
            <a:r>
              <a:rPr b="0" i="0" lang="en-AU" sz="1800" u="none" cap="none" strike="noStrik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: </a:t>
            </a:r>
            <a:r>
              <a:rPr b="1" i="0" lang="en-AU" sz="1800" u="none" cap="none" strike="noStrike">
                <a:solidFill>
                  <a:srgbClr val="42BA97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Colour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b="0" i="0" lang="en-A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1"/>
          <p:cNvSpPr txBox="1"/>
          <p:nvPr>
            <p:ph idx="1" type="body"/>
          </p:nvPr>
        </p:nvSpPr>
        <p:spPr>
          <a:xfrm>
            <a:off x="5244396" y="3236249"/>
            <a:ext cx="5341905" cy="1587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4150" lvl="0" marL="28575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b="1" sz="1600" u="sng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b="0" i="0" lang="en-AU" sz="1600" u="none" strike="noStrike">
                <a:latin typeface="Helvetica Neue"/>
                <a:ea typeface="Helvetica Neue"/>
                <a:cs typeface="Helvetica Neue"/>
                <a:sym typeface="Helvetica Neue"/>
              </a:rPr>
              <a:t>Ask your patient if they have a history of difficult IV access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b="0" i="0" lang="en-AU" sz="1600" u="none" strike="noStrike">
                <a:latin typeface="Helvetica Neue"/>
                <a:ea typeface="Helvetica Neue"/>
                <a:cs typeface="Helvetica Neue"/>
                <a:sym typeface="Helvetica Neue"/>
              </a:rPr>
              <a:t>Review the difficult intravenous access procedure in the PIVC insertion, assessment and management policy</a:t>
            </a:r>
            <a:br>
              <a:rPr b="0" lang="en-AU" sz="1600">
                <a:latin typeface="Helvetica Neue"/>
                <a:ea typeface="Helvetica Neue"/>
                <a:cs typeface="Helvetica Neue"/>
                <a:sym typeface="Helvetica Neue"/>
              </a:rPr>
            </a:br>
            <a:br>
              <a:rPr lang="en-AU" sz="1600">
                <a:latin typeface="Helvetica Neue"/>
                <a:ea typeface="Helvetica Neue"/>
                <a:cs typeface="Helvetica Neue"/>
                <a:sym typeface="Helvetica Neue"/>
              </a:rPr>
            </a:b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11"/>
          <p:cNvSpPr txBox="1"/>
          <p:nvPr>
            <p:ph type="title"/>
          </p:nvPr>
        </p:nvSpPr>
        <p:spPr>
          <a:xfrm>
            <a:off x="5244396" y="927276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EACA"/>
              </a:buClr>
              <a:buSzPct val="100000"/>
              <a:buFont typeface="Helvetica Neue"/>
              <a:buNone/>
            </a:pPr>
            <a:r>
              <a:rPr lang="en-AU"/>
              <a:t>QUALITY STATEMENT 5: MAXIMISE FIRST INSERTION SUCCESS</a:t>
            </a:r>
            <a:endParaRPr/>
          </a:p>
        </p:txBody>
      </p:sp>
      <p:sp>
        <p:nvSpPr>
          <p:cNvPr id="129" name="Google Shape;129;p11"/>
          <p:cNvSpPr txBox="1"/>
          <p:nvPr/>
        </p:nvSpPr>
        <p:spPr>
          <a:xfrm>
            <a:off x="4759929" y="6396335"/>
            <a:ext cx="318523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Australian Commission for Safety and Quality in Healthcare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2173" y="2021708"/>
            <a:ext cx="3976307" cy="28145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3"/>
          <p:cNvSpPr txBox="1"/>
          <p:nvPr>
            <p:ph type="title"/>
          </p:nvPr>
        </p:nvSpPr>
        <p:spPr>
          <a:xfrm>
            <a:off x="5172173" y="1758663"/>
            <a:ext cx="6823003" cy="11475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ct val="100000"/>
              <a:buFont typeface="Helvetica Neue"/>
              <a:buNone/>
            </a:pPr>
            <a:r>
              <a:rPr lang="en-AU">
                <a:solidFill>
                  <a:srgbClr val="165D6B"/>
                </a:solidFill>
              </a:rPr>
              <a:t>QUALITY STATEMENT 5: MAXIMISE FIRST INSERTION SUCCESS</a:t>
            </a:r>
            <a:br>
              <a:rPr lang="en-AU">
                <a:solidFill>
                  <a:srgbClr val="165D6B"/>
                </a:solidFill>
              </a:rPr>
            </a:br>
            <a:br>
              <a:rPr lang="en-AU"/>
            </a:br>
            <a:br>
              <a:rPr lang="en-AU"/>
            </a:br>
            <a:endParaRPr>
              <a:solidFill>
                <a:srgbClr val="165D6B"/>
              </a:solidFill>
            </a:endParaRPr>
          </a:p>
        </p:txBody>
      </p:sp>
      <p:sp>
        <p:nvSpPr>
          <p:cNvPr id="137" name="Google Shape;137;p13"/>
          <p:cNvSpPr txBox="1"/>
          <p:nvPr>
            <p:ph idx="1" type="body"/>
          </p:nvPr>
        </p:nvSpPr>
        <p:spPr>
          <a:xfrm>
            <a:off x="5340663" y="2897241"/>
            <a:ext cx="5084189" cy="153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b="0" i="0" lang="en-AU" sz="1600" u="none" strike="noStrike"/>
              <a:t>Make sure you feel confident of first insertion success or escalate to a senior clinician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</a:pPr>
            <a:r>
              <a:rPr b="0" i="0" lang="en-AU" sz="1600" u="none" strike="noStrike"/>
              <a:t>Use long 18G PIVC for ultrasound insertions</a:t>
            </a:r>
            <a:endParaRPr b="0" sz="1600"/>
          </a:p>
        </p:txBody>
      </p:sp>
      <p:sp>
        <p:nvSpPr>
          <p:cNvPr id="138" name="Google Shape;138;p13"/>
          <p:cNvSpPr/>
          <p:nvPr/>
        </p:nvSpPr>
        <p:spPr>
          <a:xfrm>
            <a:off x="4718159" y="4437091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3"/>
          <p:cNvSpPr txBox="1"/>
          <p:nvPr/>
        </p:nvSpPr>
        <p:spPr>
          <a:xfrm>
            <a:off x="3436691" y="6499743"/>
            <a:ext cx="475086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* Australian Commission for Safety and Quality in Healthcare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4201" y="2114479"/>
            <a:ext cx="4341673" cy="26290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"/>
          <p:cNvSpPr txBox="1"/>
          <p:nvPr>
            <p:ph type="title"/>
          </p:nvPr>
        </p:nvSpPr>
        <p:spPr>
          <a:xfrm>
            <a:off x="5172173" y="1758663"/>
            <a:ext cx="6823003" cy="11475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ct val="100000"/>
              <a:buFont typeface="Helvetica Neue"/>
              <a:buNone/>
            </a:pPr>
            <a:r>
              <a:rPr lang="en-AU">
                <a:solidFill>
                  <a:srgbClr val="165D6B"/>
                </a:solidFill>
              </a:rPr>
              <a:t>QUALITY STATEMENT 6: INSERT AND SECURE</a:t>
            </a:r>
            <a:br>
              <a:rPr lang="en-AU">
                <a:solidFill>
                  <a:srgbClr val="165D6B"/>
                </a:solidFill>
              </a:rPr>
            </a:br>
            <a:br>
              <a:rPr lang="en-AU"/>
            </a:br>
            <a:br>
              <a:rPr lang="en-AU"/>
            </a:br>
            <a:endParaRPr>
              <a:solidFill>
                <a:srgbClr val="165D6B"/>
              </a:solidFill>
            </a:endParaRPr>
          </a:p>
        </p:txBody>
      </p:sp>
      <p:sp>
        <p:nvSpPr>
          <p:cNvPr id="147" name="Google Shape;147;p14"/>
          <p:cNvSpPr txBox="1"/>
          <p:nvPr/>
        </p:nvSpPr>
        <p:spPr>
          <a:xfrm>
            <a:off x="3436691" y="6499743"/>
            <a:ext cx="475086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* Australian Commission for Safety and Quality in Healthcare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4"/>
          <p:cNvSpPr txBox="1"/>
          <p:nvPr>
            <p:ph idx="1" type="body"/>
          </p:nvPr>
        </p:nvSpPr>
        <p:spPr>
          <a:xfrm>
            <a:off x="7137058" y="2906256"/>
            <a:ext cx="5084189" cy="641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❖"/>
            </a:pPr>
            <a:r>
              <a:rPr b="0" i="0" lang="en-AU" sz="1600" u="none" strike="noStrike"/>
              <a:t>Aseptic technique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❖"/>
            </a:pPr>
            <a:r>
              <a:rPr b="0" i="0" lang="en-AU" sz="1600" u="none" strike="noStrike"/>
              <a:t>Secured and labelled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</a:pPr>
            <a:r>
              <a:rPr b="0" i="0" lang="en-AU" sz="1600" u="none" strike="noStrike"/>
              <a:t>remove hair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</a:pPr>
            <a:r>
              <a:rPr b="0" i="0" lang="en-AU" sz="1600" u="none" strike="noStrike"/>
              <a:t>transparent dressing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</a:pPr>
            <a:r>
              <a:rPr b="0" i="0" lang="en-AU" sz="1600" u="none" strike="noStrike"/>
              <a:t>insertion point visible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</a:pPr>
            <a:r>
              <a:rPr b="0" i="0" lang="en-AU" sz="1600" u="none" strike="noStrike"/>
              <a:t>date of insertion</a:t>
            </a:r>
            <a:endParaRPr/>
          </a:p>
        </p:txBody>
      </p:sp>
      <p:pic>
        <p:nvPicPr>
          <p:cNvPr id="149" name="Google Shape;14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3790" y="1913539"/>
            <a:ext cx="2282310" cy="3030922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4"/>
          <p:cNvSpPr/>
          <p:nvPr/>
        </p:nvSpPr>
        <p:spPr>
          <a:xfrm>
            <a:off x="2648607" y="5069833"/>
            <a:ext cx="2297495" cy="847491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15253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4"/>
          <p:cNvSpPr txBox="1"/>
          <p:nvPr/>
        </p:nvSpPr>
        <p:spPr>
          <a:xfrm>
            <a:off x="2713745" y="5173131"/>
            <a:ext cx="2458428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AU" sz="16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Date of insertion: _/_/_</a:t>
            </a:r>
            <a:endParaRPr b="0" i="0" sz="16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AU" sz="16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Time of insertion: - : -</a:t>
            </a:r>
            <a:endParaRPr b="0" i="0" sz="16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br>
              <a:rPr b="0" i="0" lang="en-AU" sz="16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b="0" i="0" sz="16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2" name="Google Shape;152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94604" y="2742797"/>
            <a:ext cx="1515662" cy="16103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6"/>
          <p:cNvSpPr txBox="1"/>
          <p:nvPr>
            <p:ph idx="1" type="body"/>
          </p:nvPr>
        </p:nvSpPr>
        <p:spPr>
          <a:xfrm>
            <a:off x="5244396" y="3236249"/>
            <a:ext cx="5341905" cy="1587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✔"/>
            </a:pPr>
            <a:r>
              <a:rPr b="0" i="0" lang="en-AU" sz="1600" u="none" strike="noStrike">
                <a:latin typeface="Helvetica Neue"/>
                <a:ea typeface="Helvetica Neue"/>
                <a:cs typeface="Helvetica Neue"/>
                <a:sym typeface="Helvetica Neue"/>
              </a:rPr>
              <a:t>Insertion is documented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✔"/>
            </a:pPr>
            <a:r>
              <a:rPr b="0" i="0" lang="en-AU" sz="1600" u="none" strike="noStrike">
                <a:latin typeface="Helvetica Neue"/>
                <a:ea typeface="Helvetica Neue"/>
                <a:cs typeface="Helvetica Neue"/>
                <a:sym typeface="Helvetica Neue"/>
              </a:rPr>
              <a:t>Assessed minimum </a:t>
            </a:r>
            <a:r>
              <a:rPr b="1" i="0" lang="en-AU" sz="1600" u="none" strike="noStrike">
                <a:latin typeface="Helvetica Neue"/>
                <a:ea typeface="Helvetica Neue"/>
                <a:cs typeface="Helvetica Neue"/>
                <a:sym typeface="Helvetica Neue"/>
              </a:rPr>
              <a:t>8 hourly</a:t>
            </a:r>
            <a:r>
              <a:rPr b="0" i="0" lang="en-AU" sz="1600" u="none" strike="noStrike">
                <a:latin typeface="Helvetica Neue"/>
                <a:ea typeface="Helvetica Neue"/>
                <a:cs typeface="Helvetica Neue"/>
                <a:sym typeface="Helvetica Neue"/>
              </a:rPr>
              <a:t> (and documented)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✔"/>
            </a:pPr>
            <a:r>
              <a:rPr b="0" i="0" lang="en-AU" sz="1600" u="none" strike="noStrike">
                <a:latin typeface="Helvetica Neue"/>
                <a:ea typeface="Helvetica Neue"/>
                <a:cs typeface="Helvetica Neue"/>
                <a:sym typeface="Helvetica Neue"/>
              </a:rPr>
              <a:t>Removal is documented</a:t>
            </a:r>
            <a:endParaRPr/>
          </a:p>
        </p:txBody>
      </p:sp>
      <p:sp>
        <p:nvSpPr>
          <p:cNvPr id="158" name="Google Shape;158;p16"/>
          <p:cNvSpPr txBox="1"/>
          <p:nvPr>
            <p:ph type="title"/>
          </p:nvPr>
        </p:nvSpPr>
        <p:spPr>
          <a:xfrm>
            <a:off x="5244396" y="927276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EACA"/>
              </a:buClr>
              <a:buSzPct val="100000"/>
              <a:buFont typeface="Helvetica Neue"/>
              <a:buNone/>
            </a:pPr>
            <a:r>
              <a:rPr lang="en-AU"/>
              <a:t>QUALITY STATEMENT 7: DOCUMENT DECISIONS AND CARE</a:t>
            </a:r>
            <a:endParaRPr/>
          </a:p>
        </p:txBody>
      </p:sp>
      <p:sp>
        <p:nvSpPr>
          <p:cNvPr id="159" name="Google Shape;159;p16"/>
          <p:cNvSpPr txBox="1"/>
          <p:nvPr/>
        </p:nvSpPr>
        <p:spPr>
          <a:xfrm>
            <a:off x="4759929" y="6396335"/>
            <a:ext cx="318523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Australian Commission for Safety and Quality in Healthcare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05140" y="1886781"/>
            <a:ext cx="2757536" cy="3171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"/>
          <p:cNvSpPr txBox="1"/>
          <p:nvPr>
            <p:ph type="title"/>
          </p:nvPr>
        </p:nvSpPr>
        <p:spPr>
          <a:xfrm>
            <a:off x="5172173" y="1758663"/>
            <a:ext cx="6823003" cy="11475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ct val="100000"/>
              <a:buFont typeface="Helvetica Neue"/>
              <a:buNone/>
            </a:pPr>
            <a:r>
              <a:rPr lang="en-AU">
                <a:solidFill>
                  <a:srgbClr val="165D6B"/>
                </a:solidFill>
              </a:rPr>
              <a:t>QUALITY STATEMENT 8: ROUTINE USE: INSPECT, ACCESS, FLUSH</a:t>
            </a:r>
            <a:br>
              <a:rPr lang="en-AU">
                <a:solidFill>
                  <a:srgbClr val="165D6B"/>
                </a:solidFill>
              </a:rPr>
            </a:br>
            <a:br>
              <a:rPr lang="en-AU"/>
            </a:br>
            <a:br>
              <a:rPr lang="en-AU"/>
            </a:br>
            <a:endParaRPr>
              <a:solidFill>
                <a:srgbClr val="165D6B"/>
              </a:solidFill>
            </a:endParaRPr>
          </a:p>
        </p:txBody>
      </p:sp>
      <p:sp>
        <p:nvSpPr>
          <p:cNvPr id="167" name="Google Shape;167;p18"/>
          <p:cNvSpPr txBox="1"/>
          <p:nvPr>
            <p:ph idx="1" type="body"/>
          </p:nvPr>
        </p:nvSpPr>
        <p:spPr>
          <a:xfrm>
            <a:off x="5340663" y="2897241"/>
            <a:ext cx="5084189" cy="153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b="0" i="0" lang="en-AU" sz="1600" u="none" strike="noStrike"/>
              <a:t>Scrub the hub vigorously and allow to air dry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b="0" i="0" lang="en-AU" sz="1600" u="none" strike="noStrike"/>
              <a:t>If a line is disconnected, it can’t be reconnected - a new line needs to be commenced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b="0" i="0" lang="en-AU" sz="1600" u="none" strike="noStrike"/>
              <a:t>Pain is one of the best indicators of impending cannula failure</a:t>
            </a:r>
            <a:endParaRPr/>
          </a:p>
        </p:txBody>
      </p:sp>
      <p:sp>
        <p:nvSpPr>
          <p:cNvPr id="168" name="Google Shape;168;p18"/>
          <p:cNvSpPr/>
          <p:nvPr/>
        </p:nvSpPr>
        <p:spPr>
          <a:xfrm>
            <a:off x="4718159" y="4437091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8"/>
          <p:cNvSpPr txBox="1"/>
          <p:nvPr/>
        </p:nvSpPr>
        <p:spPr>
          <a:xfrm>
            <a:off x="3436691" y="6499743"/>
            <a:ext cx="475086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* Australian Commission for Safety and Quality in Healthcare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85921" y="1841500"/>
            <a:ext cx="3175000" cy="317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9"/>
          <p:cNvSpPr txBox="1"/>
          <p:nvPr>
            <p:ph type="title"/>
          </p:nvPr>
        </p:nvSpPr>
        <p:spPr>
          <a:xfrm>
            <a:off x="5172173" y="1758663"/>
            <a:ext cx="6823003" cy="11475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ct val="100000"/>
              <a:buFont typeface="Helvetica Neue"/>
              <a:buNone/>
            </a:pPr>
            <a:r>
              <a:rPr lang="en-AU">
                <a:solidFill>
                  <a:srgbClr val="165D6B"/>
                </a:solidFill>
              </a:rPr>
              <a:t>QUALITY STATEMENT 9: REVIEW ONGOING NEED</a:t>
            </a:r>
            <a:br>
              <a:rPr lang="en-AU">
                <a:solidFill>
                  <a:srgbClr val="165D6B"/>
                </a:solidFill>
              </a:rPr>
            </a:br>
            <a:br>
              <a:rPr lang="en-AU"/>
            </a:br>
            <a:br>
              <a:rPr lang="en-AU"/>
            </a:br>
            <a:endParaRPr>
              <a:solidFill>
                <a:srgbClr val="165D6B"/>
              </a:solidFill>
            </a:endParaRPr>
          </a:p>
        </p:txBody>
      </p:sp>
      <p:sp>
        <p:nvSpPr>
          <p:cNvPr id="177" name="Google Shape;177;p19"/>
          <p:cNvSpPr txBox="1"/>
          <p:nvPr/>
        </p:nvSpPr>
        <p:spPr>
          <a:xfrm>
            <a:off x="3436691" y="6499743"/>
            <a:ext cx="475086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* Australian Commission for Safety and Quality in Healthcare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9"/>
          <p:cNvSpPr txBox="1"/>
          <p:nvPr>
            <p:ph idx="1" type="body"/>
          </p:nvPr>
        </p:nvSpPr>
        <p:spPr>
          <a:xfrm>
            <a:off x="5645463" y="2834793"/>
            <a:ext cx="5084189" cy="641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b="0" i="0" lang="en-AU" sz="1600" u="none" strike="noStrike"/>
              <a:t>At the start of your shift think: What are we using this PIVC for?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b="0" i="0" lang="en-AU" sz="1600" u="none" strike="noStrike"/>
              <a:t>Before your patient goes to the ward - do they still need their PIVC?</a:t>
            </a:r>
            <a:endParaRPr/>
          </a:p>
        </p:txBody>
      </p:sp>
      <p:pic>
        <p:nvPicPr>
          <p:cNvPr id="179" name="Google Shape;17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06566" y="1861497"/>
            <a:ext cx="2237833" cy="3230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lue sign with white text and a red circle with a red circle with a red circle with white text&#10;&#10;Description automatically generated" id="184" name="Google Shape;18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45296" y="0"/>
            <a:ext cx="2746704" cy="1545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iIMPROV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E3356"/>
      </a:accent1>
      <a:accent2>
        <a:srgbClr val="55A9AE"/>
      </a:accent2>
      <a:accent3>
        <a:srgbClr val="C13A2B"/>
      </a:accent3>
      <a:accent4>
        <a:srgbClr val="165D6B"/>
      </a:accent4>
      <a:accent5>
        <a:srgbClr val="67E9C9"/>
      </a:accent5>
      <a:accent6>
        <a:srgbClr val="F7EFD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2025-07-14T23:34:36Z</dcterms:created>
  <dc:creator>Pip Tweed</dc:creator>
</cp:coreProperties>
</file>